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8"/>
  </p:notesMasterIdLst>
  <p:handoutMasterIdLst>
    <p:handoutMasterId r:id="rId49"/>
  </p:handoutMasterIdLst>
  <p:sldIdLst>
    <p:sldId id="260" r:id="rId2"/>
    <p:sldId id="371" r:id="rId3"/>
    <p:sldId id="372" r:id="rId4"/>
    <p:sldId id="368" r:id="rId5"/>
    <p:sldId id="375" r:id="rId6"/>
    <p:sldId id="408" r:id="rId7"/>
    <p:sldId id="409" r:id="rId8"/>
    <p:sldId id="343" r:id="rId9"/>
    <p:sldId id="369" r:id="rId10"/>
    <p:sldId id="353" r:id="rId11"/>
    <p:sldId id="395" r:id="rId12"/>
    <p:sldId id="374" r:id="rId13"/>
    <p:sldId id="335" r:id="rId14"/>
    <p:sldId id="385" r:id="rId15"/>
    <p:sldId id="381" r:id="rId16"/>
    <p:sldId id="387" r:id="rId17"/>
    <p:sldId id="388" r:id="rId18"/>
    <p:sldId id="383" r:id="rId19"/>
    <p:sldId id="384" r:id="rId20"/>
    <p:sldId id="391" r:id="rId21"/>
    <p:sldId id="272" r:id="rId22"/>
    <p:sldId id="347" r:id="rId23"/>
    <p:sldId id="389" r:id="rId24"/>
    <p:sldId id="398" r:id="rId25"/>
    <p:sldId id="394" r:id="rId26"/>
    <p:sldId id="351" r:id="rId27"/>
    <p:sldId id="352" r:id="rId28"/>
    <p:sldId id="340" r:id="rId29"/>
    <p:sldId id="370" r:id="rId30"/>
    <p:sldId id="354" r:id="rId31"/>
    <p:sldId id="392" r:id="rId32"/>
    <p:sldId id="355" r:id="rId33"/>
    <p:sldId id="356" r:id="rId34"/>
    <p:sldId id="357" r:id="rId35"/>
    <p:sldId id="358" r:id="rId36"/>
    <p:sldId id="359" r:id="rId37"/>
    <p:sldId id="350" r:id="rId38"/>
    <p:sldId id="399" r:id="rId39"/>
    <p:sldId id="400" r:id="rId40"/>
    <p:sldId id="401" r:id="rId41"/>
    <p:sldId id="402" r:id="rId42"/>
    <p:sldId id="403" r:id="rId43"/>
    <p:sldId id="404" r:id="rId44"/>
    <p:sldId id="405" r:id="rId45"/>
    <p:sldId id="406" r:id="rId46"/>
    <p:sldId id="407" r:id="rId47"/>
  </p:sldIdLst>
  <p:sldSz cx="9144000" cy="6858000" type="screen4x3"/>
  <p:notesSz cx="7010400" cy="9296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3741" autoAdjust="0"/>
  </p:normalViewPr>
  <p:slideViewPr>
    <p:cSldViewPr>
      <p:cViewPr varScale="1">
        <p:scale>
          <a:sx n="114" d="100"/>
          <a:sy n="114" d="100"/>
        </p:scale>
        <p:origin x="165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5B72C9A3-B4D4-4326-A002-F78C621868BF}" type="datetimeFigureOut">
              <a:rPr lang="el-GR" smtClean="0"/>
              <a:pPr/>
              <a:t>3/10/2024</a:t>
            </a:fld>
            <a:endParaRPr lang="el-GR"/>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8695E06E-E670-4F2D-9BC6-4B3D370776A4}" type="slidenum">
              <a:rPr lang="el-GR" smtClean="0"/>
              <a:pPr/>
              <a:t>‹#›</a:t>
            </a:fld>
            <a:endParaRPr lang="el-GR"/>
          </a:p>
        </p:txBody>
      </p:sp>
    </p:spTree>
    <p:extLst>
      <p:ext uri="{BB962C8B-B14F-4D97-AF65-F5344CB8AC3E}">
        <p14:creationId xmlns:p14="http://schemas.microsoft.com/office/powerpoint/2010/main" val="198900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F553E0D-224D-41AF-BF3C-65AB10A236D8}" type="datetimeFigureOut">
              <a:rPr lang="el-GR" smtClean="0"/>
              <a:pPr/>
              <a:t>3/10/2024</a:t>
            </a:fld>
            <a:endParaRPr lang="el-G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D1B5A2EF-27F0-4719-AAFE-9FDB9EFDB492}" type="slidenum">
              <a:rPr lang="el-GR" smtClean="0"/>
              <a:pPr/>
              <a:t>‹#›</a:t>
            </a:fld>
            <a:endParaRPr lang="el-GR"/>
          </a:p>
        </p:txBody>
      </p:sp>
    </p:spTree>
    <p:extLst>
      <p:ext uri="{BB962C8B-B14F-4D97-AF65-F5344CB8AC3E}">
        <p14:creationId xmlns:p14="http://schemas.microsoft.com/office/powerpoint/2010/main" val="384978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B5A2EF-27F0-4719-AAFE-9FDB9EFDB492}" type="slidenum">
              <a:rPr lang="el-GR" smtClean="0"/>
              <a:pPr/>
              <a:t>1</a:t>
            </a:fld>
            <a:endParaRPr lang="el-GR" dirty="0"/>
          </a:p>
        </p:txBody>
      </p:sp>
    </p:spTree>
    <p:extLst>
      <p:ext uri="{BB962C8B-B14F-4D97-AF65-F5344CB8AC3E}">
        <p14:creationId xmlns:p14="http://schemas.microsoft.com/office/powerpoint/2010/main" val="3979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B5A2EF-27F0-4719-AAFE-9FDB9EFDB492}" type="slidenum">
              <a:rPr lang="el-GR" smtClean="0"/>
              <a:pPr/>
              <a:t>2</a:t>
            </a:fld>
            <a:endParaRPr lang="el-GR"/>
          </a:p>
        </p:txBody>
      </p:sp>
    </p:spTree>
    <p:extLst>
      <p:ext uri="{BB962C8B-B14F-4D97-AF65-F5344CB8AC3E}">
        <p14:creationId xmlns:p14="http://schemas.microsoft.com/office/powerpoint/2010/main" val="269609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1B5A2EF-27F0-4719-AAFE-9FDB9EFDB492}" type="slidenum">
              <a:rPr lang="el-GR" smtClean="0"/>
              <a:pPr/>
              <a:t>3</a:t>
            </a:fld>
            <a:endParaRPr lang="el-GR"/>
          </a:p>
        </p:txBody>
      </p:sp>
    </p:spTree>
    <p:extLst>
      <p:ext uri="{BB962C8B-B14F-4D97-AF65-F5344CB8AC3E}">
        <p14:creationId xmlns:p14="http://schemas.microsoft.com/office/powerpoint/2010/main" val="220470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1B5A2EF-27F0-4719-AAFE-9FDB9EFDB492}" type="slidenum">
              <a:rPr lang="el-GR" smtClean="0"/>
              <a:pPr/>
              <a:t>4</a:t>
            </a:fld>
            <a:endParaRPr lang="el-GR"/>
          </a:p>
        </p:txBody>
      </p:sp>
    </p:spTree>
    <p:extLst>
      <p:ext uri="{BB962C8B-B14F-4D97-AF65-F5344CB8AC3E}">
        <p14:creationId xmlns:p14="http://schemas.microsoft.com/office/powerpoint/2010/main" val="115115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1B5A2EF-27F0-4719-AAFE-9FDB9EFDB492}" type="slidenum">
              <a:rPr lang="el-GR" smtClean="0"/>
              <a:pPr/>
              <a:t>21</a:t>
            </a:fld>
            <a:endParaRPr lang="el-GR"/>
          </a:p>
        </p:txBody>
      </p:sp>
    </p:spTree>
    <p:extLst>
      <p:ext uri="{BB962C8B-B14F-4D97-AF65-F5344CB8AC3E}">
        <p14:creationId xmlns:p14="http://schemas.microsoft.com/office/powerpoint/2010/main" val="301796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1B5A2EF-27F0-4719-AAFE-9FDB9EFDB492}" type="slidenum">
              <a:rPr lang="el-GR" smtClean="0"/>
              <a:pPr/>
              <a:t>22</a:t>
            </a:fld>
            <a:endParaRPr lang="el-GR"/>
          </a:p>
        </p:txBody>
      </p:sp>
    </p:spTree>
    <p:extLst>
      <p:ext uri="{BB962C8B-B14F-4D97-AF65-F5344CB8AC3E}">
        <p14:creationId xmlns:p14="http://schemas.microsoft.com/office/powerpoint/2010/main" val="218453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B5A2EF-27F0-4719-AAFE-9FDB9EFDB492}" type="slidenum">
              <a:rPr lang="el-GR" smtClean="0"/>
              <a:pPr/>
              <a:t>28</a:t>
            </a:fld>
            <a:endParaRPr lang="el-GR"/>
          </a:p>
        </p:txBody>
      </p:sp>
    </p:spTree>
    <p:extLst>
      <p:ext uri="{BB962C8B-B14F-4D97-AF65-F5344CB8AC3E}">
        <p14:creationId xmlns:p14="http://schemas.microsoft.com/office/powerpoint/2010/main" val="419197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B5A2EF-27F0-4719-AAFE-9FDB9EFDB492}" type="slidenum">
              <a:rPr lang="el-GR" smtClean="0"/>
              <a:pPr/>
              <a:t>29</a:t>
            </a:fld>
            <a:endParaRPr lang="el-GR"/>
          </a:p>
        </p:txBody>
      </p:sp>
    </p:spTree>
    <p:extLst>
      <p:ext uri="{BB962C8B-B14F-4D97-AF65-F5344CB8AC3E}">
        <p14:creationId xmlns:p14="http://schemas.microsoft.com/office/powerpoint/2010/main" val="465523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C7421F9-DC09-414B-9367-23AB104686D7}" type="datetime1">
              <a:rPr lang="el-GR" smtClean="0"/>
              <a:pPr/>
              <a:t>3/10/2024</a:t>
            </a:fld>
            <a:endParaRPr lang="el-G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l-GR"/>
              <a:t>ΥΠΟΥΡΓΕΙΟ ΕΣΩΤΕΡΙΚΩΝ - ΤΜΗΜΑ ΠΟΛΕΟΔΟΜΙΑΣ ΚΑΙ ΟΙΚΗΣΕΩΣ</a:t>
            </a: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A139DFB-7EC8-4745-8444-C6C83A7EFC9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F06ECC-88FA-4388-BEB0-2FBC3ABE18F9}" type="datetime1">
              <a:rPr lang="el-GR" smtClean="0"/>
              <a:pPr/>
              <a:t>3/10/2024</a:t>
            </a:fld>
            <a:endParaRPr lang="el-GR"/>
          </a:p>
        </p:txBody>
      </p:sp>
      <p:sp>
        <p:nvSpPr>
          <p:cNvPr id="5" name="Footer Placeholder 4"/>
          <p:cNvSpPr>
            <a:spLocks noGrp="1"/>
          </p:cNvSpPr>
          <p:nvPr>
            <p:ph type="ftr" sz="quarter" idx="11"/>
          </p:nvPr>
        </p:nvSpPr>
        <p:spPr/>
        <p:txBody>
          <a:bodyPr/>
          <a:lstStyle/>
          <a:p>
            <a:r>
              <a:rPr lang="el-GR"/>
              <a:t>ΥΠΟΥΡΓΕΙΟ ΕΣΩΤΕΡΙΚΩΝ - ΤΜΗΜΑ ΠΟΛΕΟΔΟΜΙΑΣ ΚΑΙ ΟΙΚΗΣΕΩΣ</a:t>
            </a:r>
          </a:p>
        </p:txBody>
      </p:sp>
      <p:sp>
        <p:nvSpPr>
          <p:cNvPr id="6" name="Slide Number Placeholder 5"/>
          <p:cNvSpPr>
            <a:spLocks noGrp="1"/>
          </p:cNvSpPr>
          <p:nvPr>
            <p:ph type="sldNum" sz="quarter" idx="12"/>
          </p:nvPr>
        </p:nvSpPr>
        <p:spPr/>
        <p:txBody>
          <a:bodyPr/>
          <a:lstStyle/>
          <a:p>
            <a:fld id="{BA139DFB-7EC8-4745-8444-C6C83A7EFC9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712FDFD-DDB6-4C5E-B00A-63AE49E60FBB}" type="datetime1">
              <a:rPr lang="el-GR" smtClean="0"/>
              <a:pPr/>
              <a:t>3/10/2024</a:t>
            </a:fld>
            <a:endParaRPr lang="el-GR"/>
          </a:p>
        </p:txBody>
      </p:sp>
      <p:sp>
        <p:nvSpPr>
          <p:cNvPr id="5" name="Footer Placeholder 4"/>
          <p:cNvSpPr>
            <a:spLocks noGrp="1"/>
          </p:cNvSpPr>
          <p:nvPr>
            <p:ph type="ftr" sz="quarter" idx="11"/>
          </p:nvPr>
        </p:nvSpPr>
        <p:spPr>
          <a:xfrm>
            <a:off x="457201" y="6248207"/>
            <a:ext cx="5573483" cy="365125"/>
          </a:xfrm>
        </p:spPr>
        <p:txBody>
          <a:bodyPr/>
          <a:lstStyle/>
          <a:p>
            <a:r>
              <a:rPr lang="el-GR"/>
              <a:t>ΥΠΟΥΡΓΕΙΟ ΕΣΩΤΕΡΙΚΩΝ - ΤΜΗΜΑ ΠΟΛΕΟΔΟΜΙΑΣ ΚΑΙ ΟΙΚΗΣΕΩΣ</a:t>
            </a: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A139DFB-7EC8-4745-8444-C6C83A7EFC9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66B0050-37ED-4F85-93F3-791FB6186F0E}" type="datetime1">
              <a:rPr lang="el-GR" smtClean="0"/>
              <a:pPr/>
              <a:t>3/10/2024</a:t>
            </a:fld>
            <a:endParaRPr lang="el-GR"/>
          </a:p>
        </p:txBody>
      </p:sp>
      <p:sp>
        <p:nvSpPr>
          <p:cNvPr id="5" name="Footer Placeholder 4"/>
          <p:cNvSpPr>
            <a:spLocks noGrp="1"/>
          </p:cNvSpPr>
          <p:nvPr>
            <p:ph type="ftr" sz="quarter" idx="11"/>
          </p:nvPr>
        </p:nvSpPr>
        <p:spPr/>
        <p:txBody>
          <a:bodyPr/>
          <a:lstStyle/>
          <a:p>
            <a:r>
              <a:rPr lang="el-GR"/>
              <a:t>ΥΠΟΥΡΓΕΙΟ ΕΣΩΤΕΡΙΚΩΝ - ΤΜΗΜΑ ΠΟΛΕΟΔΟΜΙΑΣ ΚΑΙ ΟΙΚΗΣΕΩΣ</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A139DFB-7EC8-4745-8444-C6C83A7EFC93}" type="slidenum">
              <a:rPr lang="el-GR" smtClean="0"/>
              <a:pPr/>
              <a:t>‹#›</a:t>
            </a:fld>
            <a:endParaRPr lang="el-G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54B19993-10AB-4711-BB3B-E99A46092727}" type="datetime1">
              <a:rPr lang="el-GR" smtClean="0"/>
              <a:pPr/>
              <a:t>3/10/2024</a:t>
            </a:fld>
            <a:endParaRPr lang="el-G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A139DFB-7EC8-4745-8444-C6C83A7EFC93}" type="slidenum">
              <a:rPr lang="el-GR" smtClean="0"/>
              <a:pPr/>
              <a:t>‹#›</a:t>
            </a:fld>
            <a:endParaRPr lang="el-GR"/>
          </a:p>
        </p:txBody>
      </p:sp>
      <p:sp>
        <p:nvSpPr>
          <p:cNvPr id="14" name="Footer Placeholder 13"/>
          <p:cNvSpPr>
            <a:spLocks noGrp="1"/>
          </p:cNvSpPr>
          <p:nvPr>
            <p:ph type="ftr" sz="quarter" idx="12"/>
          </p:nvPr>
        </p:nvSpPr>
        <p:spPr/>
        <p:txBody>
          <a:bodyPr/>
          <a:lstStyle/>
          <a:p>
            <a:r>
              <a:rPr lang="el-GR"/>
              <a:t>ΥΠΟΥΡΓΕΙΟ ΕΣΩΤΕΡΙΚΩΝ - ΤΜΗΜΑ ΠΟΛΕΟΔΟΜΙΑΣ ΚΑΙ ΟΙΚΗΣΕΩΣ</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2DC75A2D-D497-4B6A-9352-1CFF24B8815B}" type="datetime1">
              <a:rPr lang="el-GR" smtClean="0"/>
              <a:pPr/>
              <a:t>3/10/2024</a:t>
            </a:fld>
            <a:endParaRPr lang="el-GR"/>
          </a:p>
        </p:txBody>
      </p:sp>
      <p:sp>
        <p:nvSpPr>
          <p:cNvPr id="10" name="Slide Number Placeholder 9"/>
          <p:cNvSpPr>
            <a:spLocks noGrp="1"/>
          </p:cNvSpPr>
          <p:nvPr>
            <p:ph type="sldNum" sz="quarter" idx="16"/>
          </p:nvPr>
        </p:nvSpPr>
        <p:spPr/>
        <p:txBody>
          <a:bodyPr rtlCol="0"/>
          <a:lstStyle/>
          <a:p>
            <a:fld id="{BA139DFB-7EC8-4745-8444-C6C83A7EFC93}" type="slidenum">
              <a:rPr lang="el-GR" smtClean="0"/>
              <a:pPr/>
              <a:t>‹#›</a:t>
            </a:fld>
            <a:endParaRPr lang="el-GR"/>
          </a:p>
        </p:txBody>
      </p:sp>
      <p:sp>
        <p:nvSpPr>
          <p:cNvPr id="12" name="Footer Placeholder 11"/>
          <p:cNvSpPr>
            <a:spLocks noGrp="1"/>
          </p:cNvSpPr>
          <p:nvPr>
            <p:ph type="ftr" sz="quarter" idx="17"/>
          </p:nvPr>
        </p:nvSpPr>
        <p:spPr/>
        <p:txBody>
          <a:bodyPr rtlCol="0"/>
          <a:lstStyle/>
          <a:p>
            <a:r>
              <a:rPr lang="el-GR"/>
              <a:t>ΥΠΟΥΡΓΕΙΟ ΕΣΩΤΕΡΙΚΩΝ - ΤΜΗΜΑ ΠΟΛΕΟΔΟΜΙΑΣ ΚΑΙ ΟΙΚΗΣΕΩΣ</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D7F4CBB-B697-4550-86A2-39E85ECE9ED2}" type="datetime1">
              <a:rPr lang="el-GR" smtClean="0"/>
              <a:pPr/>
              <a:t>3/10/2024</a:t>
            </a:fld>
            <a:endParaRPr lang="el-GR"/>
          </a:p>
        </p:txBody>
      </p:sp>
      <p:sp>
        <p:nvSpPr>
          <p:cNvPr id="12" name="Slide Number Placeholder 11"/>
          <p:cNvSpPr>
            <a:spLocks noGrp="1"/>
          </p:cNvSpPr>
          <p:nvPr>
            <p:ph type="sldNum" sz="quarter" idx="16"/>
          </p:nvPr>
        </p:nvSpPr>
        <p:spPr/>
        <p:txBody>
          <a:bodyPr rtlCol="0"/>
          <a:lstStyle/>
          <a:p>
            <a:fld id="{BA139DFB-7EC8-4745-8444-C6C83A7EFC93}" type="slidenum">
              <a:rPr lang="el-GR" smtClean="0"/>
              <a:pPr/>
              <a:t>‹#›</a:t>
            </a:fld>
            <a:endParaRPr lang="el-GR"/>
          </a:p>
        </p:txBody>
      </p:sp>
      <p:sp>
        <p:nvSpPr>
          <p:cNvPr id="14" name="Footer Placeholder 13"/>
          <p:cNvSpPr>
            <a:spLocks noGrp="1"/>
          </p:cNvSpPr>
          <p:nvPr>
            <p:ph type="ftr" sz="quarter" idx="17"/>
          </p:nvPr>
        </p:nvSpPr>
        <p:spPr/>
        <p:txBody>
          <a:bodyPr rtlCol="0"/>
          <a:lstStyle/>
          <a:p>
            <a:r>
              <a:rPr lang="el-GR"/>
              <a:t>ΥΠΟΥΡΓΕΙΟ ΕΣΩΤΕΡΙΚΩΝ - ΤΜΗΜΑ ΠΟΛΕΟΔΟΜΙΑΣ ΚΑΙ ΟΙΚΗΣΕΩΣ</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E7CF807-FD29-4D8E-B9F6-73184CF35BF0}" type="datetime1">
              <a:rPr lang="el-GR" smtClean="0"/>
              <a:pPr/>
              <a:t>3/10/2024</a:t>
            </a:fld>
            <a:endParaRPr lang="el-GR"/>
          </a:p>
        </p:txBody>
      </p:sp>
      <p:sp>
        <p:nvSpPr>
          <p:cNvPr id="4" name="Footer Placeholder 3"/>
          <p:cNvSpPr>
            <a:spLocks noGrp="1"/>
          </p:cNvSpPr>
          <p:nvPr>
            <p:ph type="ftr" sz="quarter" idx="11"/>
          </p:nvPr>
        </p:nvSpPr>
        <p:spPr/>
        <p:txBody>
          <a:bodyPr/>
          <a:lstStyle/>
          <a:p>
            <a:r>
              <a:rPr lang="el-GR"/>
              <a:t>ΥΠΟΥΡΓΕΙΟ ΕΣΩΤΕΡΙΚΩΝ - ΤΜΗΜΑ ΠΟΛΕΟΔΟΜΙΑΣ ΚΑΙ ΟΙΚΗΣΕΩΣ</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A139DFB-7EC8-4745-8444-C6C83A7EFC9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CF163-5361-4FC6-BB0D-4C89369CE839}" type="datetime1">
              <a:rPr lang="el-GR" smtClean="0"/>
              <a:pPr/>
              <a:t>3/10/2024</a:t>
            </a:fld>
            <a:endParaRPr lang="el-GR"/>
          </a:p>
        </p:txBody>
      </p:sp>
      <p:sp>
        <p:nvSpPr>
          <p:cNvPr id="3" name="Footer Placeholder 2"/>
          <p:cNvSpPr>
            <a:spLocks noGrp="1"/>
          </p:cNvSpPr>
          <p:nvPr>
            <p:ph type="ftr" sz="quarter" idx="11"/>
          </p:nvPr>
        </p:nvSpPr>
        <p:spPr/>
        <p:txBody>
          <a:bodyPr/>
          <a:lstStyle/>
          <a:p>
            <a:r>
              <a:rPr lang="el-GR"/>
              <a:t>ΥΠΟΥΡΓΕΙΟ ΕΣΩΤΕΡΙΚΩΝ - ΤΜΗΜΑ ΠΟΛΕΟΔΟΜΙΑΣ ΚΑΙ ΟΙΚΗΣΕΩΣ</a:t>
            </a: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A139DFB-7EC8-4745-8444-C6C83A7EFC9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220F1495-3E53-4279-AE69-A05FFD75433D}" type="datetime1">
              <a:rPr lang="el-GR" smtClean="0"/>
              <a:pPr/>
              <a:t>3/10/2024</a:t>
            </a:fld>
            <a:endParaRPr lang="el-GR"/>
          </a:p>
        </p:txBody>
      </p:sp>
      <p:sp>
        <p:nvSpPr>
          <p:cNvPr id="6" name="Footer Placeholder 5"/>
          <p:cNvSpPr>
            <a:spLocks noGrp="1"/>
          </p:cNvSpPr>
          <p:nvPr>
            <p:ph type="ftr" sz="quarter" idx="11"/>
          </p:nvPr>
        </p:nvSpPr>
        <p:spPr/>
        <p:txBody>
          <a:bodyPr/>
          <a:lstStyle/>
          <a:p>
            <a:r>
              <a:rPr lang="el-GR"/>
              <a:t>ΥΠΟΥΡΓΕΙΟ ΕΣΩΤΕΡΙΚΩΝ - ΤΜΗΜΑ ΠΟΛΕΟΔΟΜΙΑΣ ΚΑΙ ΟΙΚΗΣΕΩΣ</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A139DFB-7EC8-4745-8444-C6C83A7EFC93}" type="slidenum">
              <a:rPr lang="el-GR" smtClean="0"/>
              <a:pPr/>
              <a:t>‹#›</a:t>
            </a:fld>
            <a:endParaRPr lang="el-G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D1F25BE-7CAF-43EE-8D94-B39F3DDEBAC5}" type="datetime1">
              <a:rPr lang="el-GR" smtClean="0"/>
              <a:pPr/>
              <a:t>3/10/2024</a:t>
            </a:fld>
            <a:endParaRPr lang="el-G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A139DFB-7EC8-4745-8444-C6C83A7EFC93}" type="slidenum">
              <a:rPr lang="el-GR" smtClean="0"/>
              <a:pPr/>
              <a:t>‹#›</a:t>
            </a:fld>
            <a:endParaRPr lang="el-GR"/>
          </a:p>
        </p:txBody>
      </p:sp>
      <p:sp>
        <p:nvSpPr>
          <p:cNvPr id="14" name="Footer Placeholder 13"/>
          <p:cNvSpPr>
            <a:spLocks noGrp="1"/>
          </p:cNvSpPr>
          <p:nvPr>
            <p:ph type="ftr" sz="quarter" idx="12"/>
          </p:nvPr>
        </p:nvSpPr>
        <p:spPr>
          <a:xfrm>
            <a:off x="1600200" y="6248206"/>
            <a:ext cx="4572000" cy="365125"/>
          </a:xfrm>
        </p:spPr>
        <p:txBody>
          <a:bodyPr rtlCol="0"/>
          <a:lstStyle/>
          <a:p>
            <a:r>
              <a:rPr lang="el-GR"/>
              <a:t>ΥΠΟΥΡΓΕΙΟ ΕΣΩΤΕΡΙΚΩΝ - ΤΜΗΜΑ ΠΟΛΕΟΔΟΜΙΑΣ ΚΑΙ ΟΙΚΗΣΕΩΣ</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7C8D454-9107-45BD-A338-3B0A05AF0EF8}" type="datetime1">
              <a:rPr lang="el-GR" smtClean="0"/>
              <a:pPr/>
              <a:t>3/10/2024</a:t>
            </a:fld>
            <a:endParaRPr lang="el-G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l-GR"/>
              <a:t>ΥΠΟΥΡΓΕΙΟ ΕΣΩΤΕΡΙΚΩΝ - ΤΜΗΜΑ ΠΟΛΕΟΔΟΜΙΑΣ ΚΑΙ ΟΙΚΗΣΕΩΣ</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A139DFB-7EC8-4745-8444-C6C83A7EFC9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centraltph@tph.moi.gov.c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w="47625" cmpd="thickThin">
            <a:noFill/>
          </a:ln>
        </p:spPr>
        <p:txBody>
          <a:bodyPr>
            <a:normAutofit fontScale="90000"/>
          </a:bodyPr>
          <a:lstStyle/>
          <a:p>
            <a:pPr algn="ctr"/>
            <a:br>
              <a:rPr lang="el-GR" b="1" dirty="0">
                <a:latin typeface="Calibri" pitchFamily="34" charset="0"/>
                <a:cs typeface="Calibri" pitchFamily="34" charset="0"/>
              </a:rPr>
            </a:br>
            <a:br>
              <a:rPr lang="el-GR" sz="3600" dirty="0"/>
            </a:br>
            <a:endParaRPr lang="en-US" sz="3600" dirty="0"/>
          </a:p>
        </p:txBody>
      </p:sp>
      <p:sp>
        <p:nvSpPr>
          <p:cNvPr id="5" name="Subtitle 4"/>
          <p:cNvSpPr>
            <a:spLocks noGrp="1"/>
          </p:cNvSpPr>
          <p:nvPr>
            <p:ph type="subTitle" idx="1"/>
          </p:nvPr>
        </p:nvSpPr>
        <p:spPr/>
        <p:txBody>
          <a:bodyPr>
            <a:noAutofit/>
          </a:bodyPr>
          <a:lstStyle/>
          <a:p>
            <a:endParaRPr lang="el-GR" sz="2000" b="1" dirty="0">
              <a:solidFill>
                <a:schemeClr val="tx1">
                  <a:lumMod val="65000"/>
                  <a:lumOff val="35000"/>
                </a:schemeClr>
              </a:solidFill>
            </a:endParaRPr>
          </a:p>
          <a:p>
            <a:endParaRPr lang="el-GR" sz="2000" b="1" dirty="0">
              <a:solidFill>
                <a:schemeClr val="tx1">
                  <a:lumMod val="65000"/>
                  <a:lumOff val="35000"/>
                </a:schemeClr>
              </a:solidFill>
            </a:endParaRPr>
          </a:p>
          <a:p>
            <a:r>
              <a:rPr lang="el-GR" sz="1800" b="1" dirty="0"/>
              <a:t>Υπουργείο Εσωτερικών  -  Τμήμα Πολεοδομίας και Οικήσεως </a:t>
            </a:r>
          </a:p>
          <a:p>
            <a:r>
              <a:rPr lang="el-GR" sz="1800" b="1" dirty="0"/>
              <a:t>Επιστημονικό Τεχνικό Επιμελητήριο Κύπρου</a:t>
            </a:r>
          </a:p>
          <a:p>
            <a:pPr algn="ctr"/>
            <a:endParaRPr lang="el-GR" sz="2000" b="1" dirty="0"/>
          </a:p>
          <a:p>
            <a:pPr algn="ctr"/>
            <a:endParaRPr lang="en-US" sz="2000" dirty="0"/>
          </a:p>
        </p:txBody>
      </p:sp>
      <p:sp>
        <p:nvSpPr>
          <p:cNvPr id="7" name="Rectangle 6"/>
          <p:cNvSpPr/>
          <p:nvPr/>
        </p:nvSpPr>
        <p:spPr>
          <a:xfrm>
            <a:off x="395536" y="939934"/>
            <a:ext cx="8136904" cy="3170099"/>
          </a:xfrm>
          <a:prstGeom prst="rect">
            <a:avLst/>
          </a:prstGeom>
        </p:spPr>
        <p:txBody>
          <a:bodyPr wrap="square">
            <a:spAutoFit/>
          </a:bodyPr>
          <a:lstStyle/>
          <a:p>
            <a:r>
              <a:rPr lang="el-GR" sz="4000" b="1" dirty="0">
                <a:cs typeface="Calibri" pitchFamily="34" charset="0"/>
              </a:rPr>
              <a:t>ΣΧΕΔΙΟ ΠΟΛΕΟΔΟΜΙΚΗΣ ΑΜΝΗΣΤΙΑΣ</a:t>
            </a:r>
          </a:p>
          <a:p>
            <a:r>
              <a:rPr lang="el-GR" sz="2400" b="1" dirty="0">
                <a:effectLst/>
                <a:latin typeface="+mj-lt"/>
                <a:ea typeface="Times New Roman" panose="02020603050405020304" pitchFamily="18" charset="0"/>
                <a:cs typeface="Times New Roman" panose="02020603050405020304" pitchFamily="18" charset="0"/>
              </a:rPr>
              <a:t>ΓΙΑ ΤΗ ΝΟΜΙΜΟΠΟΙΗΣΗ ΑΥΘΑΙΡΕΤΩΝ ΚΑΤΑΣΚΕΥΩΝ </a:t>
            </a:r>
          </a:p>
          <a:p>
            <a:r>
              <a:rPr lang="el-GR" sz="2400" b="1" dirty="0">
                <a:effectLst/>
                <a:latin typeface="+mj-lt"/>
                <a:ea typeface="Times New Roman" panose="02020603050405020304" pitchFamily="18" charset="0"/>
                <a:cs typeface="Times New Roman" panose="02020603050405020304" pitchFamily="18" charset="0"/>
              </a:rPr>
              <a:t>ΣΕ ΕΓΚΡΙΜΕΝΕΣ ΑΝΑΠΤΥΞΕΙΣ</a:t>
            </a:r>
            <a:endParaRPr lang="en-CY" sz="2400" dirty="0">
              <a:effectLst/>
              <a:latin typeface="+mj-lt"/>
              <a:ea typeface="Times New Roman" panose="02020603050405020304" pitchFamily="18" charset="0"/>
              <a:cs typeface="Times New Roman" panose="02020603050405020304" pitchFamily="18" charset="0"/>
            </a:endParaRPr>
          </a:p>
          <a:p>
            <a:endParaRPr lang="el-GR" sz="2000" b="1" dirty="0">
              <a:solidFill>
                <a:schemeClr val="tx1">
                  <a:lumMod val="65000"/>
                  <a:lumOff val="35000"/>
                </a:schemeClr>
              </a:solidFill>
            </a:endParaRPr>
          </a:p>
          <a:p>
            <a:endParaRPr lang="el-GR" sz="2000" b="1" dirty="0">
              <a:solidFill>
                <a:schemeClr val="tx1">
                  <a:lumMod val="65000"/>
                  <a:lumOff val="35000"/>
                </a:schemeClr>
              </a:solidFill>
            </a:endParaRPr>
          </a:p>
          <a:p>
            <a:r>
              <a:rPr lang="el-GR" sz="2000" b="1" dirty="0">
                <a:solidFill>
                  <a:schemeClr val="tx1">
                    <a:lumMod val="65000"/>
                    <a:lumOff val="35000"/>
                  </a:schemeClr>
                </a:solidFill>
              </a:rPr>
              <a:t>Διαδικτυακό Σεμινάριο</a:t>
            </a:r>
          </a:p>
          <a:p>
            <a:r>
              <a:rPr lang="el-GR" sz="2000" b="1" dirty="0">
                <a:solidFill>
                  <a:schemeClr val="tx1">
                    <a:lumMod val="65000"/>
                    <a:lumOff val="35000"/>
                  </a:schemeClr>
                </a:solidFill>
              </a:rPr>
              <a:t>3</a:t>
            </a:r>
            <a:r>
              <a:rPr lang="en-US" sz="2000" b="1" dirty="0">
                <a:solidFill>
                  <a:schemeClr val="tx1">
                    <a:lumMod val="65000"/>
                    <a:lumOff val="35000"/>
                  </a:schemeClr>
                </a:solidFill>
              </a:rPr>
              <a:t> </a:t>
            </a:r>
            <a:r>
              <a:rPr lang="el-GR" sz="2000" b="1" dirty="0">
                <a:solidFill>
                  <a:schemeClr val="tx1">
                    <a:lumMod val="65000"/>
                    <a:lumOff val="35000"/>
                  </a:schemeClr>
                </a:solidFill>
              </a:rPr>
              <a:t>Οκτωβρίου 2024,  12.00-14.00</a:t>
            </a:r>
            <a:endParaRPr lang="en-US" sz="2000" b="1" dirty="0">
              <a:solidFill>
                <a:schemeClr val="tx1">
                  <a:lumMod val="65000"/>
                  <a:lumOff val="35000"/>
                </a:schemeClr>
              </a:solidFill>
            </a:endParaRPr>
          </a:p>
          <a:p>
            <a:pPr algn="ctr"/>
            <a:endParaRPr lang="el-GR" sz="3200" b="1" dirty="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272C59-218C-31A2-348E-C58901EE7EB8}"/>
              </a:ext>
            </a:extLst>
          </p:cNvPr>
          <p:cNvSpPr>
            <a:spLocks noGrp="1"/>
          </p:cNvSpPr>
          <p:nvPr>
            <p:ph type="title"/>
          </p:nvPr>
        </p:nvSpPr>
        <p:spPr>
          <a:xfrm>
            <a:off x="179512" y="0"/>
            <a:ext cx="8856984" cy="1268760"/>
          </a:xfrm>
        </p:spPr>
        <p:txBody>
          <a:bodyPr>
            <a:noAutofit/>
          </a:bodyPr>
          <a:lstStyle/>
          <a:p>
            <a:pPr algn="ct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r>
              <a:rPr lang="el-GR" sz="2000" b="1" dirty="0">
                <a:solidFill>
                  <a:schemeClr val="accent2">
                    <a:lumMod val="75000"/>
                  </a:schemeClr>
                </a:solidFill>
                <a:latin typeface="Calibri" pitchFamily="34" charset="0"/>
                <a:cs typeface="Calibri" pitchFamily="34" charset="0"/>
              </a:rPr>
              <a:t>ΥΠΕΥΘΥΝΗ ΔΗΛΩΣΗ ΜΕΛΕΤΗΤΗ</a:t>
            </a:r>
            <a:b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br>
            <a:br>
              <a:rPr lang="el-GR" sz="2400" dirty="0">
                <a:effectLst/>
                <a:latin typeface="Arial" panose="020B0604020202020204" pitchFamily="34" charset="0"/>
                <a:ea typeface="Times New Roman" panose="02020603050405020304" pitchFamily="18" charset="0"/>
                <a:cs typeface="Times New Roman" panose="02020603050405020304" pitchFamily="18" charset="0"/>
              </a:rPr>
            </a:br>
            <a:br>
              <a:rPr lang="el-GR" sz="2800" b="1" dirty="0">
                <a:solidFill>
                  <a:schemeClr val="accent2">
                    <a:lumMod val="75000"/>
                  </a:schemeClr>
                </a:solidFill>
                <a:latin typeface="Calibri" pitchFamily="34" charset="0"/>
                <a:cs typeface="Calibri" pitchFamily="34" charset="0"/>
              </a:rPr>
            </a:br>
            <a:endParaRPr lang="el-GR" sz="2400" b="1" dirty="0">
              <a:solidFill>
                <a:schemeClr val="accent2">
                  <a:lumMod val="75000"/>
                </a:schemeClr>
              </a:solidFill>
              <a:latin typeface="Calibri" pitchFamily="34" charset="0"/>
              <a:cs typeface="Calibri" pitchFamily="34" charset="0"/>
            </a:endParaRPr>
          </a:p>
        </p:txBody>
      </p:sp>
      <p:sp>
        <p:nvSpPr>
          <p:cNvPr id="6" name="Content Placeholder 2">
            <a:extLst>
              <a:ext uri="{FF2B5EF4-FFF2-40B4-BE49-F238E27FC236}">
                <a16:creationId xmlns:a16="http://schemas.microsoft.com/office/drawing/2014/main" id="{A4285FEC-8E05-FB89-5AE4-1879A3D79572}"/>
              </a:ext>
            </a:extLst>
          </p:cNvPr>
          <p:cNvSpPr>
            <a:spLocks noGrp="1"/>
          </p:cNvSpPr>
          <p:nvPr>
            <p:ph sz="quarter" idx="1"/>
          </p:nvPr>
        </p:nvSpPr>
        <p:spPr>
          <a:xfrm>
            <a:off x="395536" y="1556792"/>
            <a:ext cx="8352928" cy="4824536"/>
          </a:xfrm>
        </p:spPr>
        <p:txBody>
          <a:bodyPr>
            <a:noAutofit/>
          </a:bodyPr>
          <a:lstStyle/>
          <a:p>
            <a:pPr marL="0" indent="0" algn="just">
              <a:spcBef>
                <a:spcPts val="500"/>
              </a:spcBef>
              <a:spcAft>
                <a:spcPts val="500"/>
              </a:spcAft>
              <a:buNone/>
            </a:pPr>
            <a:r>
              <a:rPr lang="el-GR" sz="1800" dirty="0">
                <a:effectLst/>
                <a:ea typeface="Times New Roman" panose="02020603050405020304" pitchFamily="18" charset="0"/>
              </a:rPr>
              <a:t>Απαιτείται η συμπλήρωση του εντύπου </a:t>
            </a:r>
            <a:r>
              <a:rPr lang="el-GR" sz="1800" b="1" u="sng" dirty="0">
                <a:ea typeface="Times New Roman" panose="02020603050405020304" pitchFamily="18" charset="0"/>
              </a:rPr>
              <a:t>Υπεύθυνη Δ</a:t>
            </a:r>
            <a:r>
              <a:rPr lang="el-GR" sz="1800" b="1" u="sng" dirty="0">
                <a:effectLst/>
                <a:ea typeface="Times New Roman" panose="02020603050405020304" pitchFamily="18" charset="0"/>
              </a:rPr>
              <a:t>ήλωση Μελετητή</a:t>
            </a:r>
            <a:r>
              <a:rPr lang="el-GR" sz="1800" b="1" dirty="0">
                <a:effectLst/>
                <a:ea typeface="Times New Roman" panose="02020603050405020304" pitchFamily="18" charset="0"/>
              </a:rPr>
              <a:t> </a:t>
            </a:r>
            <a:r>
              <a:rPr lang="el-GR" sz="1800" dirty="0">
                <a:effectLst/>
                <a:ea typeface="Times New Roman" panose="02020603050405020304" pitchFamily="18" charset="0"/>
              </a:rPr>
              <a:t>για την ημερομηνία υλοποίησης των αυθαίρετων προσθηκών, ώστε να αναλαμβάνεται η ευθύνη ότι οι αυθαίρετες προσθήκες έγιναν πριν την ημερομηνία της Απόφασης του Υπουργικού Συμβουλίου</a:t>
            </a:r>
          </a:p>
        </p:txBody>
      </p:sp>
      <p:pic>
        <p:nvPicPr>
          <p:cNvPr id="3" name="Picture 2">
            <a:extLst>
              <a:ext uri="{FF2B5EF4-FFF2-40B4-BE49-F238E27FC236}">
                <a16:creationId xmlns:a16="http://schemas.microsoft.com/office/drawing/2014/main" id="{81E284A7-6C41-91B5-BDE5-05806196A804}"/>
              </a:ext>
            </a:extLst>
          </p:cNvPr>
          <p:cNvPicPr>
            <a:picLocks noChangeAspect="1"/>
          </p:cNvPicPr>
          <p:nvPr/>
        </p:nvPicPr>
        <p:blipFill rotWithShape="1">
          <a:blip r:embed="rId2"/>
          <a:srcRect t="2356" b="40737"/>
          <a:stretch/>
        </p:blipFill>
        <p:spPr>
          <a:xfrm>
            <a:off x="2267744" y="2757896"/>
            <a:ext cx="4473802" cy="3600400"/>
          </a:xfrm>
          <a:prstGeom prst="rect">
            <a:avLst/>
          </a:prstGeom>
        </p:spPr>
      </p:pic>
    </p:spTree>
    <p:extLst>
      <p:ext uri="{BB962C8B-B14F-4D97-AF65-F5344CB8AC3E}">
        <p14:creationId xmlns:p14="http://schemas.microsoft.com/office/powerpoint/2010/main" val="303026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EDEF-DE52-8515-92AA-73FCC13BAFA9}"/>
              </a:ext>
            </a:extLst>
          </p:cNvPr>
          <p:cNvSpPr>
            <a:spLocks noGrp="1"/>
          </p:cNvSpPr>
          <p:nvPr>
            <p:ph type="title"/>
          </p:nvPr>
        </p:nvSpPr>
        <p:spPr/>
        <p:txBody>
          <a:bodyPr>
            <a:normAutofit/>
          </a:bodyPr>
          <a:lstStyle/>
          <a:p>
            <a:pPr algn="ctr"/>
            <a:r>
              <a:rPr lang="el-GR" sz="2400" b="1" dirty="0">
                <a:solidFill>
                  <a:schemeClr val="accent2">
                    <a:lumMod val="75000"/>
                  </a:schemeClr>
                </a:solidFill>
                <a:latin typeface="Calibri" pitchFamily="34" charset="0"/>
                <a:cs typeface="Calibri" pitchFamily="34" charset="0"/>
              </a:rPr>
              <a:t>ΔΙΑΔΙΚΑΣΙΑ ΥΠΟΒΟΛΗΣ και ΕΞΕΤΑΣΗΣ ΑΙΤΗΣΗΣ</a:t>
            </a:r>
            <a:endParaRPr lang="en-GB" sz="2400" dirty="0"/>
          </a:p>
        </p:txBody>
      </p:sp>
      <p:sp>
        <p:nvSpPr>
          <p:cNvPr id="4" name="Content Placeholder 3">
            <a:extLst>
              <a:ext uri="{FF2B5EF4-FFF2-40B4-BE49-F238E27FC236}">
                <a16:creationId xmlns:a16="http://schemas.microsoft.com/office/drawing/2014/main" id="{99C2E9CF-7C1B-1CDF-6E52-426C618796B3}"/>
              </a:ext>
            </a:extLst>
          </p:cNvPr>
          <p:cNvSpPr>
            <a:spLocks noGrp="1"/>
          </p:cNvSpPr>
          <p:nvPr>
            <p:ph sz="quarter" idx="1"/>
          </p:nvPr>
        </p:nvSpPr>
        <p:spPr>
          <a:xfrm>
            <a:off x="251520" y="1600200"/>
            <a:ext cx="8514528" cy="5029200"/>
          </a:xfrm>
        </p:spPr>
        <p:txBody>
          <a:bodyPr>
            <a:normAutofit fontScale="47500" lnSpcReduction="20000"/>
          </a:bodyPr>
          <a:lstStyle/>
          <a:p>
            <a:pPr algn="just">
              <a:lnSpc>
                <a:spcPct val="150000"/>
              </a:lnSpc>
            </a:pPr>
            <a:r>
              <a:rPr lang="el-GR" sz="3800" dirty="0">
                <a:effectLst/>
                <a:latin typeface="Arial" panose="020B0604020202020204" pitchFamily="34" charset="0"/>
                <a:ea typeface="Times New Roman" panose="02020603050405020304" pitchFamily="18" charset="0"/>
              </a:rPr>
              <a:t>Ο </a:t>
            </a:r>
            <a:r>
              <a:rPr lang="el-GR" sz="3800" dirty="0" err="1">
                <a:effectLst/>
                <a:latin typeface="Arial" panose="020B0604020202020204" pitchFamily="34" charset="0"/>
                <a:ea typeface="Times New Roman" panose="02020603050405020304" pitchFamily="18" charset="0"/>
              </a:rPr>
              <a:t>αιτητής</a:t>
            </a:r>
            <a:r>
              <a:rPr lang="el-GR" sz="3800" dirty="0">
                <a:effectLst/>
                <a:latin typeface="Arial" panose="020B0604020202020204" pitchFamily="34" charset="0"/>
                <a:ea typeface="Times New Roman" panose="02020603050405020304" pitchFamily="18" charset="0"/>
              </a:rPr>
              <a:t> πρέπει να είναι ενήμερος ότι μετά την εξέταση της αίτησης από την Πολεοδομική Αρχή και τη λήψη απόφασης για χορήγη</a:t>
            </a:r>
            <a:r>
              <a:rPr lang="el-GR" sz="3800" dirty="0">
                <a:latin typeface="Arial" panose="020B0604020202020204" pitchFamily="34" charset="0"/>
                <a:ea typeface="Times New Roman" panose="02020603050405020304" pitchFamily="18" charset="0"/>
              </a:rPr>
              <a:t>ση άδειας, θα ενημερωθεί από την</a:t>
            </a:r>
            <a:r>
              <a:rPr lang="el-GR" sz="3800" dirty="0">
                <a:effectLst/>
                <a:latin typeface="Arial" panose="020B0604020202020204" pitchFamily="34" charset="0"/>
                <a:ea typeface="Times New Roman" panose="02020603050405020304" pitchFamily="18" charset="0"/>
              </a:rPr>
              <a:t> Πολεοδομική Αρχή για καταβολή 10% του απαιτούμενου αντισταθμίσματος, που θα υπολογισθεί από την Αρχή με βάση τα πιο πάνω, σε Ειδικό Ταμείο του ΕΟΑ για την κάλυψη του διοικητικού φόρτου, και ακο</a:t>
            </a:r>
            <a:r>
              <a:rPr lang="el-GR" sz="3800" dirty="0">
                <a:latin typeface="Arial" panose="020B0604020202020204" pitchFamily="34" charset="0"/>
                <a:ea typeface="Times New Roman" panose="02020603050405020304" pitchFamily="18" charset="0"/>
              </a:rPr>
              <a:t>λούθως θα καταβάλει το</a:t>
            </a:r>
            <a:r>
              <a:rPr lang="el-GR" sz="3800" dirty="0">
                <a:effectLst/>
                <a:latin typeface="Arial" panose="020B0604020202020204" pitchFamily="34" charset="0"/>
                <a:ea typeface="Times New Roman" panose="02020603050405020304" pitchFamily="18" charset="0"/>
              </a:rPr>
              <a:t> υπόλοιπο σε Ειδικό Ταμείο ΚΟΑ</a:t>
            </a:r>
            <a:r>
              <a:rPr lang="el-GR" sz="3800" dirty="0">
                <a:latin typeface="Arial" panose="020B0604020202020204" pitchFamily="34" charset="0"/>
                <a:ea typeface="Times New Roman" panose="02020603050405020304" pitchFamily="18" charset="0"/>
              </a:rPr>
              <a:t>Γ</a:t>
            </a:r>
            <a:r>
              <a:rPr lang="el-GR" sz="3800" dirty="0">
                <a:effectLst/>
                <a:latin typeface="Arial" panose="020B0604020202020204" pitchFamily="34" charset="0"/>
                <a:ea typeface="Times New Roman" panose="02020603050405020304" pitchFamily="18" charset="0"/>
              </a:rPr>
              <a:t> </a:t>
            </a:r>
          </a:p>
          <a:p>
            <a:pPr algn="just">
              <a:lnSpc>
                <a:spcPct val="150000"/>
              </a:lnSpc>
            </a:pPr>
            <a:r>
              <a:rPr lang="el-GR" sz="3800" dirty="0">
                <a:effectLst/>
                <a:latin typeface="Arial" panose="020B0604020202020204" pitchFamily="34" charset="0"/>
                <a:ea typeface="Times New Roman" panose="02020603050405020304" pitchFamily="18" charset="0"/>
              </a:rPr>
              <a:t>Ο </a:t>
            </a:r>
            <a:r>
              <a:rPr lang="el-GR" sz="3800" dirty="0" err="1">
                <a:effectLst/>
                <a:latin typeface="Arial" panose="020B0604020202020204" pitchFamily="34" charset="0"/>
                <a:ea typeface="Times New Roman" panose="02020603050405020304" pitchFamily="18" charset="0"/>
              </a:rPr>
              <a:t>αιτητής</a:t>
            </a:r>
            <a:r>
              <a:rPr lang="el-GR" sz="3800" dirty="0">
                <a:effectLst/>
                <a:latin typeface="Arial" panose="020B0604020202020204" pitchFamily="34" charset="0"/>
                <a:ea typeface="Times New Roman" panose="02020603050405020304" pitchFamily="18" charset="0"/>
              </a:rPr>
              <a:t> καταβάλλει και τα δύο αυτά απαιτούμενα ποσά </a:t>
            </a:r>
            <a:r>
              <a:rPr lang="el-GR" sz="3800" u="sng" dirty="0">
                <a:effectLst/>
                <a:latin typeface="Arial" panose="020B0604020202020204" pitchFamily="34" charset="0"/>
                <a:ea typeface="Times New Roman" panose="02020603050405020304" pitchFamily="18" charset="0"/>
              </a:rPr>
              <a:t>πριν τη χορήγηση της πολεοδομικής άδειας:</a:t>
            </a:r>
          </a:p>
          <a:p>
            <a:pPr marL="457200" indent="-457200" algn="just">
              <a:lnSpc>
                <a:spcPct val="150000"/>
              </a:lnSpc>
              <a:spcAft>
                <a:spcPts val="0"/>
              </a:spcAft>
              <a:buAutoNum type="arabicPeriod"/>
            </a:pPr>
            <a:r>
              <a:rPr lang="el-GR" sz="3800" dirty="0">
                <a:latin typeface="Arial" panose="020B0604020202020204" pitchFamily="34" charset="0"/>
                <a:ea typeface="Times New Roman" panose="02020603050405020304" pitchFamily="18" charset="0"/>
              </a:rPr>
              <a:t>Π</a:t>
            </a:r>
            <a:r>
              <a:rPr lang="el-GR" sz="3800" dirty="0">
                <a:effectLst/>
                <a:latin typeface="Arial" panose="020B0604020202020204" pitchFamily="34" charset="0"/>
                <a:ea typeface="Times New Roman" panose="02020603050405020304" pitchFamily="18" charset="0"/>
              </a:rPr>
              <a:t>ρώτα το 10% του αντισταθμίσματος στο </a:t>
            </a:r>
            <a:r>
              <a:rPr lang="el-GR" sz="3800" u="sng" dirty="0">
                <a:effectLst/>
                <a:latin typeface="Arial" panose="020B0604020202020204" pitchFamily="34" charset="0"/>
                <a:ea typeface="Times New Roman" panose="02020603050405020304" pitchFamily="18" charset="0"/>
              </a:rPr>
              <a:t>Ταμείο του οικείου ΕΟΑ</a:t>
            </a:r>
          </a:p>
          <a:p>
            <a:pPr marL="457200" indent="-457200" algn="just">
              <a:lnSpc>
                <a:spcPct val="150000"/>
              </a:lnSpc>
              <a:spcAft>
                <a:spcPts val="0"/>
              </a:spcAft>
              <a:buAutoNum type="arabicPeriod"/>
            </a:pPr>
            <a:r>
              <a:rPr lang="el-GR" sz="3800" dirty="0">
                <a:latin typeface="Arial" panose="020B0604020202020204" pitchFamily="34" charset="0"/>
                <a:ea typeface="Times New Roman" panose="02020603050405020304" pitchFamily="18" charset="0"/>
              </a:rPr>
              <a:t>Τ</a:t>
            </a:r>
            <a:r>
              <a:rPr lang="el-GR" sz="3800" dirty="0">
                <a:effectLst/>
                <a:latin typeface="Arial" panose="020B0604020202020204" pitchFamily="34" charset="0"/>
                <a:ea typeface="Times New Roman" panose="02020603050405020304" pitchFamily="18" charset="0"/>
              </a:rPr>
              <a:t>ο υπόλοιπο απαιτούμενο στο </a:t>
            </a:r>
            <a:r>
              <a:rPr lang="el-GR" sz="3800" u="sng" dirty="0">
                <a:effectLst/>
                <a:latin typeface="Arial" panose="020B0604020202020204" pitchFamily="34" charset="0"/>
                <a:ea typeface="Times New Roman" panose="02020603050405020304" pitchFamily="18" charset="0"/>
              </a:rPr>
              <a:t>Ειδικό Ταμείο του ΚΟΑΓ για την Προσιτή Στέγη</a:t>
            </a:r>
          </a:p>
          <a:p>
            <a:pPr marL="457200" indent="-457200" algn="just">
              <a:lnSpc>
                <a:spcPct val="150000"/>
              </a:lnSpc>
              <a:spcAft>
                <a:spcPts val="0"/>
              </a:spcAft>
              <a:buAutoNum type="arabicPeriod"/>
            </a:pPr>
            <a:r>
              <a:rPr lang="el-GR" sz="3800" dirty="0">
                <a:latin typeface="Arial" panose="020B0604020202020204" pitchFamily="34" charset="0"/>
                <a:ea typeface="Times New Roman" panose="02020603050405020304" pitchFamily="18" charset="0"/>
              </a:rPr>
              <a:t>Τ</a:t>
            </a:r>
            <a:r>
              <a:rPr lang="el-GR" sz="3800" dirty="0">
                <a:effectLst/>
                <a:latin typeface="Arial" panose="020B0604020202020204" pitchFamily="34" charset="0"/>
                <a:ea typeface="Times New Roman" panose="02020603050405020304" pitchFamily="18" charset="0"/>
              </a:rPr>
              <a:t>έλος υποβάλλει τη σχετική απόδειξη στην Πολεοδομική Αρχή, ώστε να είναι δυνατή η χορήγηση της πολεοδομικής άδειας</a:t>
            </a:r>
            <a:endParaRPr lang="en-GB" sz="3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27435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890F-6D3A-B668-2133-D80ACDC0BA35}"/>
              </a:ext>
            </a:extLst>
          </p:cNvPr>
          <p:cNvSpPr>
            <a:spLocks noGrp="1"/>
          </p:cNvSpPr>
          <p:nvPr>
            <p:ph type="title"/>
          </p:nvPr>
        </p:nvSpPr>
        <p:spPr/>
        <p:txBody>
          <a:bodyPr>
            <a:normAutofit/>
          </a:bodyPr>
          <a:lstStyle/>
          <a:p>
            <a:r>
              <a:rPr lang="el-GR" sz="2400" b="1" dirty="0"/>
              <a:t>ΠΕΡΙΠΤΩΣΕΙΣ ΕΦΑΡΜΟΓΗΣ ΣΧΕΔΙΟΥ </a:t>
            </a:r>
            <a:endParaRPr lang="en-CY" sz="2400" b="1" dirty="0"/>
          </a:p>
        </p:txBody>
      </p:sp>
      <p:sp>
        <p:nvSpPr>
          <p:cNvPr id="4" name="Content Placeholder 3">
            <a:extLst>
              <a:ext uri="{FF2B5EF4-FFF2-40B4-BE49-F238E27FC236}">
                <a16:creationId xmlns:a16="http://schemas.microsoft.com/office/drawing/2014/main" id="{AAC4B252-C6AA-904A-3136-47554D06F55E}"/>
              </a:ext>
            </a:extLst>
          </p:cNvPr>
          <p:cNvSpPr>
            <a:spLocks noGrp="1"/>
          </p:cNvSpPr>
          <p:nvPr>
            <p:ph sz="quarter" idx="1"/>
          </p:nvPr>
        </p:nvSpPr>
        <p:spPr>
          <a:xfrm>
            <a:off x="35496" y="1600200"/>
            <a:ext cx="9108504" cy="5029200"/>
          </a:xfrm>
        </p:spPr>
        <p:txBody>
          <a:bodyPr>
            <a:normAutofit/>
          </a:bodyPr>
          <a:lstStyle/>
          <a:p>
            <a:pPr marL="0" indent="0" algn="just">
              <a:lnSpc>
                <a:spcPct val="150000"/>
              </a:lnSpc>
              <a:buNone/>
            </a:pPr>
            <a:r>
              <a:rPr lang="el-GR" sz="1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Α.	</a:t>
            </a:r>
            <a:r>
              <a:rPr lang="el-GR" sz="16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ΠΡΟΣΘΗΚΕΣ ΣΕ ΥΦΙΣΤΑΜΕΝΕΣ ΕΓΚΡΙΜΕΝΕΣ ΑΝΑΠΤΥΞΕΙΣ</a:t>
            </a:r>
          </a:p>
          <a:p>
            <a:pPr marL="0" indent="0" algn="just">
              <a:lnSpc>
                <a:spcPct val="150000"/>
              </a:lnSpc>
              <a:buNone/>
            </a:pPr>
            <a:r>
              <a:rPr lang="el-GR" sz="1800" b="1" dirty="0">
                <a:latin typeface="Arial" panose="020B0604020202020204" pitchFamily="34" charset="0"/>
                <a:ea typeface="Times New Roman" panose="02020603050405020304" pitchFamily="18" charset="0"/>
                <a:cs typeface="Times New Roman" panose="02020603050405020304" pitchFamily="18" charset="0"/>
              </a:rPr>
              <a:t>1.	Οικιστική Ανάπτυξη</a:t>
            </a:r>
          </a:p>
          <a:p>
            <a:pPr marL="0" indent="0" algn="just">
              <a:lnSpc>
                <a:spcPct val="150000"/>
              </a:lnSpc>
              <a:buNone/>
            </a:pPr>
            <a:r>
              <a:rPr lang="el-GR" sz="1800" b="1" dirty="0">
                <a:latin typeface="Arial" panose="020B0604020202020204" pitchFamily="34" charset="0"/>
                <a:ea typeface="Times New Roman" panose="02020603050405020304" pitchFamily="18" charset="0"/>
                <a:cs typeface="Times New Roman" panose="02020603050405020304" pitchFamily="18" charset="0"/>
              </a:rPr>
              <a:t>2.	Βιομηχανική/Βιοτεχνική/Αποθηκευτική  Ανάπτυξη</a:t>
            </a:r>
          </a:p>
          <a:p>
            <a:pPr marL="0" indent="0" algn="just">
              <a:lnSpc>
                <a:spcPct val="150000"/>
              </a:lnSpc>
              <a:buNone/>
            </a:pPr>
            <a:r>
              <a:rPr lang="el-GR" sz="1800" b="1" dirty="0">
                <a:latin typeface="Arial" panose="020B0604020202020204" pitchFamily="34" charset="0"/>
                <a:ea typeface="Times New Roman" panose="02020603050405020304" pitchFamily="18" charset="0"/>
                <a:cs typeface="Times New Roman" panose="02020603050405020304" pitchFamily="18" charset="0"/>
              </a:rPr>
              <a:t>3.	Κτηνοτροφική Ανάπτυξη</a:t>
            </a:r>
          </a:p>
          <a:p>
            <a:pPr marL="0" indent="0" algn="just">
              <a:lnSpc>
                <a:spcPct val="150000"/>
              </a:lnSpc>
              <a:buNone/>
            </a:pPr>
            <a:r>
              <a:rPr lang="el-GR" sz="1800" b="1" dirty="0">
                <a:latin typeface="Arial" panose="020B0604020202020204" pitchFamily="34" charset="0"/>
                <a:ea typeface="Times New Roman" panose="02020603050405020304" pitchFamily="18" charset="0"/>
                <a:cs typeface="Times New Roman" panose="02020603050405020304" pitchFamily="18" charset="0"/>
              </a:rPr>
              <a:t>4.	Γεωργική Αποθήκη</a:t>
            </a:r>
          </a:p>
          <a:p>
            <a:pPr marL="0" indent="0" algn="just">
              <a:lnSpc>
                <a:spcPct val="150000"/>
              </a:lnSpc>
              <a:buNone/>
            </a:pPr>
            <a:r>
              <a:rPr lang="el-GR" sz="1800" b="1" dirty="0">
                <a:effectLst/>
                <a:latin typeface="Arial" panose="020B0604020202020204" pitchFamily="34" charset="0"/>
                <a:ea typeface="Times New Roman" panose="02020603050405020304" pitchFamily="18" charset="0"/>
                <a:cs typeface="Times New Roman" panose="02020603050405020304" pitchFamily="18" charset="0"/>
              </a:rPr>
              <a:t>5.	Εμπορική /Γραφειακή Ανάπτυξη (σε </a:t>
            </a:r>
            <a:r>
              <a:rPr lang="el-GR" sz="1800" b="1" dirty="0" err="1">
                <a:effectLst/>
                <a:latin typeface="Arial" panose="020B0604020202020204" pitchFamily="34" charset="0"/>
                <a:ea typeface="Times New Roman" panose="02020603050405020304" pitchFamily="18" charset="0"/>
                <a:cs typeface="Times New Roman" panose="02020603050405020304" pitchFamily="18" charset="0"/>
              </a:rPr>
              <a:t>εγκριμένα</a:t>
            </a:r>
            <a:r>
              <a:rPr lang="el-GR" sz="1800" b="1" dirty="0">
                <a:effectLst/>
                <a:latin typeface="Arial" panose="020B0604020202020204" pitchFamily="34" charset="0"/>
                <a:ea typeface="Times New Roman" panose="02020603050405020304" pitchFamily="18" charset="0"/>
                <a:cs typeface="Times New Roman" panose="02020603050405020304" pitchFamily="18" charset="0"/>
              </a:rPr>
              <a:t> καταστήματα)</a:t>
            </a:r>
          </a:p>
          <a:p>
            <a:pPr marL="0" indent="0" algn="just">
              <a:lnSpc>
                <a:spcPct val="150000"/>
              </a:lnSpc>
              <a:buNone/>
            </a:pPr>
            <a:r>
              <a:rPr lang="el-GR" sz="1800" b="1" dirty="0">
                <a:effectLst/>
                <a:latin typeface="Arial" panose="020B0604020202020204" pitchFamily="34" charset="0"/>
                <a:ea typeface="Times New Roman" panose="02020603050405020304" pitchFamily="18" charset="0"/>
                <a:cs typeface="Times New Roman" panose="02020603050405020304" pitchFamily="18" charset="0"/>
              </a:rPr>
              <a:t>6.	Ανάπτυξη Αναψυχής/Ψυχαγωγίας</a:t>
            </a:r>
          </a:p>
          <a:p>
            <a:pPr marL="0" indent="0">
              <a:buNone/>
            </a:pPr>
            <a:endParaRPr lang="el-GR" sz="18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l-GR" sz="1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Β.	</a:t>
            </a:r>
            <a:r>
              <a:rPr lang="el-GR" sz="16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ΑΛΛΑΓΗ ΧΡΗΣΗΣ ΤΜΗΜΑΤΟΣ ΟΙΚΙΣΤΙΚΗΣ ΜΟΝΑΔΑΣ ΣΕ ΕΠΑΓΓΕΛΜΑΤΙΚΗ ΣΤΕΓΗ</a:t>
            </a:r>
          </a:p>
          <a:p>
            <a:pPr marL="0" indent="0">
              <a:buNone/>
            </a:pPr>
            <a:endParaRPr lang="en-CY" sz="1600" b="1"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r>
              <a:rPr lang="el-GR" sz="1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Γ.	</a:t>
            </a:r>
            <a:r>
              <a:rPr lang="el-GR" sz="1600" b="1"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ΑΠΟΚΛΙΣΗ ΑΠΟ ΚΑΝΟΝΙΣΤΙΚΕΣ ΠΡΟΝΟΙΕΣ</a:t>
            </a:r>
            <a:endParaRPr lang="en-CY" sz="16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endParaRPr>
          </a:p>
          <a:p>
            <a:endParaRPr lang="en-CY" dirty="0"/>
          </a:p>
        </p:txBody>
      </p:sp>
    </p:spTree>
    <p:extLst>
      <p:ext uri="{BB962C8B-B14F-4D97-AF65-F5344CB8AC3E}">
        <p14:creationId xmlns:p14="http://schemas.microsoft.com/office/powerpoint/2010/main" val="339419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16C0-6A7B-2B8D-E875-03CBBE0C5B9F}"/>
              </a:ext>
            </a:extLst>
          </p:cNvPr>
          <p:cNvSpPr>
            <a:spLocks noGrp="1"/>
          </p:cNvSpPr>
          <p:nvPr>
            <p:ph type="title"/>
          </p:nvPr>
        </p:nvSpPr>
        <p:spPr>
          <a:xfrm>
            <a:off x="179512" y="0"/>
            <a:ext cx="8856984" cy="1268760"/>
          </a:xfrm>
        </p:spPr>
        <p:txBody>
          <a:bodyPr>
            <a:noAutofit/>
          </a:bodyPr>
          <a:lstStyle/>
          <a:p>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r>
              <a:rPr lang="el-GR" sz="3200" b="1" u="sng" dirty="0">
                <a:solidFill>
                  <a:srgbClr val="FF0000"/>
                </a:solidFill>
              </a:rPr>
              <a:t>Α.1</a:t>
            </a:r>
            <a:br>
              <a:rPr lang="el-GR" sz="3200" b="1" u="sng" dirty="0">
                <a:solidFill>
                  <a:srgbClr val="FF0000"/>
                </a:solidFill>
              </a:rPr>
            </a:br>
            <a:r>
              <a:rPr lang="el-GR" sz="2400" b="1" u="sng" dirty="0">
                <a:effectLst/>
                <a:ea typeface="Times New Roman" panose="02020603050405020304" pitchFamily="18" charset="0"/>
              </a:rPr>
              <a:t>ΟΙΚΙΣΤΙΚΗ </a:t>
            </a:r>
            <a:r>
              <a:rPr lang="el-GR" sz="2400" b="1" u="sng" dirty="0">
                <a:ea typeface="Times New Roman" panose="02020603050405020304" pitchFamily="18" charset="0"/>
              </a:rPr>
              <a:t>Α</a:t>
            </a:r>
            <a:r>
              <a:rPr lang="el-GR" sz="2400" b="1" u="sng" dirty="0">
                <a:effectLst/>
                <a:ea typeface="Times New Roman" panose="02020603050405020304" pitchFamily="18" charset="0"/>
              </a:rPr>
              <a:t>ΝΑΠΤΥΞΗ</a:t>
            </a:r>
            <a:br>
              <a:rPr lang="el-GR" sz="2400" b="1" u="sng" dirty="0">
                <a:effectLst/>
                <a:ea typeface="Times New Roman" panose="02020603050405020304" pitchFamily="18" charset="0"/>
              </a:rPr>
            </a:br>
            <a:br>
              <a:rPr lang="el-GR" sz="2400" dirty="0">
                <a:effectLst/>
                <a:latin typeface="Arial" panose="020B0604020202020204" pitchFamily="34" charset="0"/>
                <a:ea typeface="Times New Roman" panose="02020603050405020304" pitchFamily="18" charset="0"/>
                <a:cs typeface="Times New Roman" panose="02020603050405020304" pitchFamily="18" charset="0"/>
              </a:rPr>
            </a:br>
            <a:br>
              <a:rPr lang="el-GR" sz="2800" b="1" dirty="0">
                <a:solidFill>
                  <a:schemeClr val="accent2">
                    <a:lumMod val="75000"/>
                  </a:schemeClr>
                </a:solidFill>
                <a:latin typeface="Calibri" pitchFamily="34" charset="0"/>
                <a:cs typeface="Calibri" pitchFamily="34" charset="0"/>
              </a:rPr>
            </a:br>
            <a:endParaRPr lang="el-GR" sz="2400" b="1" dirty="0">
              <a:solidFill>
                <a:schemeClr val="accent2">
                  <a:lumMod val="75000"/>
                </a:schemeClr>
              </a:solidFill>
              <a:latin typeface="Calibri" pitchFamily="34" charset="0"/>
              <a:cs typeface="Calibri" pitchFamily="34" charset="0"/>
            </a:endParaRPr>
          </a:p>
        </p:txBody>
      </p:sp>
      <p:sp>
        <p:nvSpPr>
          <p:cNvPr id="9" name="Content Placeholder 2">
            <a:extLst>
              <a:ext uri="{FF2B5EF4-FFF2-40B4-BE49-F238E27FC236}">
                <a16:creationId xmlns:a16="http://schemas.microsoft.com/office/drawing/2014/main" id="{911E1BCF-DAC5-1BBC-0E89-CDB17C39FEAC}"/>
              </a:ext>
            </a:extLst>
          </p:cNvPr>
          <p:cNvSpPr>
            <a:spLocks noGrp="1"/>
          </p:cNvSpPr>
          <p:nvPr>
            <p:ph sz="quarter" idx="1"/>
          </p:nvPr>
        </p:nvSpPr>
        <p:spPr>
          <a:xfrm>
            <a:off x="179512" y="1700808"/>
            <a:ext cx="8712968" cy="5040560"/>
          </a:xfrm>
        </p:spPr>
        <p:txBody>
          <a:bodyPr>
            <a:noAutofit/>
          </a:bodyPr>
          <a:lstStyle/>
          <a:p>
            <a:pPr algn="just">
              <a:buClrTx/>
              <a:buFont typeface="Wingdings" panose="05000000000000000000" pitchFamily="2" charset="2"/>
              <a:buChar char="Ø"/>
            </a:pPr>
            <a:r>
              <a:rPr lang="el-GR" sz="2000" dirty="0"/>
              <a:t>Οι αυθαίρετες επεκτάσεις είναι δυνατόν να έχουν υλοποιηθεί </a:t>
            </a:r>
            <a:r>
              <a:rPr lang="el-GR" sz="2000" u="sng" dirty="0"/>
              <a:t>εντός κελύφους</a:t>
            </a:r>
            <a:r>
              <a:rPr lang="el-GR" sz="2000" dirty="0"/>
              <a:t>, </a:t>
            </a:r>
            <a:r>
              <a:rPr lang="el-GR" sz="2000" u="sng" dirty="0"/>
              <a:t>εκτός κελύφους</a:t>
            </a:r>
            <a:r>
              <a:rPr lang="el-GR" sz="2000" dirty="0"/>
              <a:t>, ή να αφορούν  </a:t>
            </a:r>
            <a:r>
              <a:rPr lang="el-GR" sz="2000" u="sng" dirty="0"/>
              <a:t>αυθαίρετη ανέγερση νέας οικιστικής μονάδας</a:t>
            </a:r>
            <a:endParaRPr lang="en-US" sz="2000" u="sng" dirty="0"/>
          </a:p>
          <a:p>
            <a:pPr marL="0" indent="0" algn="just">
              <a:buClrTx/>
              <a:buNone/>
            </a:pPr>
            <a:endParaRPr lang="el-GR" sz="2000" dirty="0">
              <a:ea typeface="Times New Roman" panose="02020603050405020304" pitchFamily="18" charset="0"/>
            </a:endParaRPr>
          </a:p>
          <a:p>
            <a:pPr algn="just">
              <a:buClrTx/>
              <a:buFont typeface="Wingdings" panose="05000000000000000000" pitchFamily="2" charset="2"/>
              <a:buChar char="Ø"/>
            </a:pPr>
            <a:r>
              <a:rPr lang="el-GR" sz="2000" dirty="0">
                <a:ea typeface="Times New Roman" panose="02020603050405020304" pitchFamily="18" charset="0"/>
              </a:rPr>
              <a:t>Α</a:t>
            </a:r>
            <a:r>
              <a:rPr lang="el-GR" sz="2000" dirty="0">
                <a:effectLst/>
                <a:ea typeface="Times New Roman" panose="02020603050405020304" pitchFamily="18" charset="0"/>
              </a:rPr>
              <a:t>ύξηση του - </a:t>
            </a:r>
            <a:r>
              <a:rPr lang="el-GR" sz="2000" dirty="0" err="1">
                <a:effectLst/>
                <a:ea typeface="Times New Roman" panose="02020603050405020304" pitchFamily="18" charset="0"/>
              </a:rPr>
              <a:t>εγκριμένου</a:t>
            </a:r>
            <a:r>
              <a:rPr lang="el-GR" sz="2000" dirty="0">
                <a:effectLst/>
                <a:ea typeface="Times New Roman" panose="02020603050405020304" pitchFamily="18" charset="0"/>
              </a:rPr>
              <a:t> ή μέγιστου επιτρεπόμενου - συντελεστή δόμησης κατά 20%, ή κατά 60 τ.μ. (οποιοδήποτε από τα δύο είναι μεγαλύτερο)</a:t>
            </a:r>
          </a:p>
          <a:p>
            <a:pPr marL="0" indent="0" algn="just">
              <a:buClrTx/>
              <a:buNone/>
            </a:pPr>
            <a:endParaRPr lang="el-GR" sz="2000" dirty="0">
              <a:effectLst/>
              <a:ea typeface="Times New Roman" panose="02020603050405020304" pitchFamily="18" charset="0"/>
            </a:endParaRPr>
          </a:p>
          <a:p>
            <a:pPr algn="just">
              <a:buClrTx/>
              <a:buFont typeface="Wingdings" panose="05000000000000000000" pitchFamily="2" charset="2"/>
              <a:buChar char="Ø"/>
            </a:pPr>
            <a:r>
              <a:rPr lang="el-GR" sz="2000" dirty="0"/>
              <a:t>Εφαρμογή του Σχεδίου και σε οικιστικά διαμερίσματα σε υφιστάμενες πολυκατοικίες, για σκοπούς νομιμοποίησης κατασκευών που αφορούν στην ενσωμάτωση καλυμμένων βεραντών ή και στέγαση και ενσωμάτωση ακάλυπτων βεραντών στην οικιστική μονάδα, με την προϋπόθεση ότι με την αίτηση υποβάλλεται η γραπτή συγκατάθεση </a:t>
            </a:r>
            <a:r>
              <a:rPr lang="el-GR" sz="2000" u="sng" dirty="0"/>
              <a:t>όλων των συνιδιοκτητών</a:t>
            </a:r>
            <a:endParaRPr lang="en-US" sz="2000" u="sng" dirty="0"/>
          </a:p>
          <a:p>
            <a:pPr marL="0" indent="0" algn="just">
              <a:buClrTx/>
              <a:buNone/>
            </a:pPr>
            <a:endParaRPr lang="el-GR" sz="1800" dirty="0"/>
          </a:p>
          <a:p>
            <a:pPr marL="0" marR="56515" indent="0" algn="just" defTabSz="182563">
              <a:spcAft>
                <a:spcPts val="0"/>
              </a:spcAft>
              <a:buNone/>
            </a:pPr>
            <a:endParaRPr lang="el-GR" sz="1800" dirty="0">
              <a:effectLst/>
              <a:ea typeface="Times New Roman" panose="02020603050405020304" pitchFamily="18" charset="0"/>
            </a:endParaRPr>
          </a:p>
          <a:p>
            <a:pPr marL="0" marR="56515" indent="0" algn="just" defTabSz="182563">
              <a:spcAft>
                <a:spcPts val="0"/>
              </a:spcAft>
              <a:buNone/>
            </a:pPr>
            <a:endParaRPr lang="en-CY" sz="800" dirty="0">
              <a:effectLst/>
              <a:ea typeface="Times New Roman" panose="02020603050405020304" pitchFamily="18" charset="0"/>
            </a:endParaRPr>
          </a:p>
          <a:p>
            <a:pPr marL="0" marR="56515" indent="0" algn="just" defTabSz="182563">
              <a:spcAft>
                <a:spcPts val="0"/>
              </a:spcAft>
              <a:buNone/>
            </a:pPr>
            <a:r>
              <a:rPr lang="el-GR" sz="1800" b="1" dirty="0">
                <a:ea typeface="Times New Roman" panose="02020603050405020304" pitchFamily="18" charset="0"/>
              </a:rPr>
              <a:t>	</a:t>
            </a:r>
            <a:r>
              <a:rPr lang="el-GR" sz="1800" dirty="0">
                <a:effectLst/>
                <a:ea typeface="Times New Roman" panose="02020603050405020304" pitchFamily="18" charset="0"/>
              </a:rPr>
              <a:t>. </a:t>
            </a:r>
          </a:p>
          <a:p>
            <a:pPr marL="0" marR="56515" indent="0" algn="just" defTabSz="182563">
              <a:spcAft>
                <a:spcPts val="0"/>
              </a:spcAft>
              <a:buNone/>
            </a:pPr>
            <a:endParaRPr lang="en-CY" sz="800" dirty="0">
              <a:effectLst/>
              <a:ea typeface="Times New Roman" panose="02020603050405020304" pitchFamily="18" charset="0"/>
            </a:endParaRPr>
          </a:p>
          <a:p>
            <a:pPr marL="0" marR="56515" indent="0" algn="just" defTabSz="182563">
              <a:spcAft>
                <a:spcPts val="0"/>
              </a:spcAft>
              <a:buNone/>
            </a:pPr>
            <a:r>
              <a:rPr lang="el-GR" sz="1800" b="1" dirty="0">
                <a:ea typeface="Times New Roman" panose="02020603050405020304" pitchFamily="18" charset="0"/>
              </a:rPr>
              <a:t>		</a:t>
            </a:r>
            <a:endParaRPr lang="en-CY" sz="800" dirty="0">
              <a:effectLst/>
              <a:ea typeface="Times New Roman" panose="02020603050405020304" pitchFamily="18" charset="0"/>
            </a:endParaRPr>
          </a:p>
          <a:p>
            <a:pPr marL="0" marR="56515" indent="0" algn="just" defTabSz="182563">
              <a:spcAft>
                <a:spcPts val="0"/>
              </a:spcAft>
              <a:buNone/>
            </a:pPr>
            <a:r>
              <a:rPr lang="el-GR" sz="1800" b="1" dirty="0">
                <a:ea typeface="Times New Roman" panose="02020603050405020304" pitchFamily="18" charset="0"/>
              </a:rPr>
              <a:t>	</a:t>
            </a:r>
            <a:endParaRPr lang="el-GR"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67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BCDA2D-B341-12E5-F63A-275027322E56}"/>
              </a:ext>
            </a:extLst>
          </p:cNvPr>
          <p:cNvSpPr>
            <a:spLocks noGrp="1"/>
          </p:cNvSpPr>
          <p:nvPr>
            <p:ph type="title"/>
          </p:nvPr>
        </p:nvSpPr>
        <p:spPr/>
        <p:txBody>
          <a:bodyPr>
            <a:normAutofit fontScale="90000"/>
          </a:bodyPr>
          <a:lstStyle/>
          <a:p>
            <a: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t>ΑΝΤΙΣΤΑΘΜΙΣΜΑ </a:t>
            </a:r>
            <a:b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br>
            <a: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t>ΓΙΑ ΥΠΕΡΒΑΣΗ ΣΥΝΤΕΛΕΣΤΗ ΔΟΜΗΣΗΣ ΣΕ ΟΙΚΙΣΤΙΚΗ ΑΝΑΠΤΥΞΗ</a:t>
            </a:r>
            <a:endParaRPr lang="en-GB" sz="2400" dirty="0"/>
          </a:p>
        </p:txBody>
      </p:sp>
      <p:sp>
        <p:nvSpPr>
          <p:cNvPr id="7" name="Content Placeholder 6">
            <a:extLst>
              <a:ext uri="{FF2B5EF4-FFF2-40B4-BE49-F238E27FC236}">
                <a16:creationId xmlns:a16="http://schemas.microsoft.com/office/drawing/2014/main" id="{3A6E5D78-2123-7014-A77E-E5521C96640D}"/>
              </a:ext>
            </a:extLst>
          </p:cNvPr>
          <p:cNvSpPr>
            <a:spLocks noGrp="1"/>
          </p:cNvSpPr>
          <p:nvPr>
            <p:ph sz="quarter" idx="2"/>
          </p:nvPr>
        </p:nvSpPr>
        <p:spPr>
          <a:xfrm>
            <a:off x="179512" y="2438400"/>
            <a:ext cx="4316288" cy="3581400"/>
          </a:xfrm>
        </p:spPr>
        <p:txBody>
          <a:bodyPr>
            <a:normAutofit fontScale="32500" lnSpcReduction="20000"/>
          </a:bodyPr>
          <a:lstStyle/>
          <a:p>
            <a:pPr marL="0" indent="0" algn="just">
              <a:buClrTx/>
              <a:buNone/>
            </a:pPr>
            <a:r>
              <a:rPr lang="el-GR" sz="4900" u="sng" dirty="0"/>
              <a:t>Εντός του κελύφους</a:t>
            </a:r>
            <a:r>
              <a:rPr lang="en-US" sz="4900" dirty="0"/>
              <a:t> </a:t>
            </a:r>
            <a:r>
              <a:rPr lang="el-GR" sz="4900" dirty="0"/>
              <a:t>της αρχικά </a:t>
            </a:r>
            <a:r>
              <a:rPr lang="el-GR" sz="4900" dirty="0" err="1"/>
              <a:t>εγκριμένης</a:t>
            </a:r>
            <a:r>
              <a:rPr lang="el-GR" sz="4900" dirty="0"/>
              <a:t> οικοδομής - ενσωμάτωση βοηθητικών χώρων, υπόστεγων χώρων στάθμευσης, καλυμμένων βεραντών, </a:t>
            </a:r>
            <a:r>
              <a:rPr lang="el-GR" sz="4900" dirty="0" err="1"/>
              <a:t>κ.ο.κ.</a:t>
            </a:r>
            <a:r>
              <a:rPr lang="el-GR" sz="4900" dirty="0"/>
              <a:t> στον εσωτερικό χώρο της μονάδας</a:t>
            </a:r>
            <a:endParaRPr lang="en-US" sz="4900" dirty="0"/>
          </a:p>
          <a:p>
            <a:pPr marL="0" indent="0" algn="just">
              <a:buClrTx/>
              <a:buNone/>
            </a:pPr>
            <a:endParaRPr lang="el-GR" sz="4900" u="sng" dirty="0"/>
          </a:p>
          <a:p>
            <a:pPr marL="0" indent="0" algn="just">
              <a:buClrTx/>
              <a:buNone/>
            </a:pPr>
            <a:r>
              <a:rPr lang="el-GR" sz="4900" u="sng" dirty="0"/>
              <a:t>Εκτός του κελύφους</a:t>
            </a:r>
            <a:r>
              <a:rPr lang="el-GR" sz="4900" dirty="0"/>
              <a:t> της αρχικά </a:t>
            </a:r>
            <a:r>
              <a:rPr lang="el-GR" sz="4900" dirty="0" err="1"/>
              <a:t>εγκριμένης</a:t>
            </a:r>
            <a:r>
              <a:rPr lang="el-GR" sz="4900" dirty="0"/>
              <a:t> οικοδομής – με οριζόντια ή/και κάθετη επέκταση</a:t>
            </a:r>
            <a:endParaRPr lang="en-US" sz="4900" dirty="0"/>
          </a:p>
          <a:p>
            <a:pPr marL="0" indent="0" algn="just">
              <a:buClrTx/>
              <a:buNone/>
            </a:pPr>
            <a:endParaRPr lang="el-GR" sz="4900" dirty="0"/>
          </a:p>
          <a:p>
            <a:pPr marL="0" indent="0" algn="just">
              <a:buClrTx/>
              <a:buNone/>
            </a:pPr>
            <a:endParaRPr lang="el-GR" sz="4900" dirty="0"/>
          </a:p>
          <a:p>
            <a:pPr marL="0" indent="0" algn="just">
              <a:buClrTx/>
              <a:buNone/>
            </a:pPr>
            <a:r>
              <a:rPr lang="el-GR" sz="4900" u="sng" dirty="0"/>
              <a:t>Επιπλέον οικιστική μονάδα</a:t>
            </a:r>
            <a:r>
              <a:rPr lang="en-US" sz="4900" dirty="0"/>
              <a:t> </a:t>
            </a:r>
            <a:r>
              <a:rPr lang="el-GR" sz="4900" dirty="0"/>
              <a:t>– θα πρέπει είτε να αφορά κάλυψη των στεγαστικών αναγκών οργανικής οικογένειας, </a:t>
            </a:r>
            <a:r>
              <a:rPr lang="el-GR" sz="4900" b="1" u="sng" dirty="0"/>
              <a:t>ή</a:t>
            </a:r>
            <a:r>
              <a:rPr lang="el-GR" sz="4900" dirty="0"/>
              <a:t> να αφορά περίπτωση που</a:t>
            </a:r>
            <a:r>
              <a:rPr lang="el-GR" sz="4900" b="1" dirty="0"/>
              <a:t> </a:t>
            </a:r>
            <a:r>
              <a:rPr lang="el-GR" sz="4900" dirty="0"/>
              <a:t>δεν παραβλάπτονται ανέσεις και ιδιοκτησιακά συμφέροντα συνιδιοκτητών</a:t>
            </a:r>
          </a:p>
          <a:p>
            <a:pPr marL="0" indent="0">
              <a:buNone/>
            </a:pPr>
            <a:endParaRPr lang="en-GB" dirty="0"/>
          </a:p>
        </p:txBody>
      </p:sp>
      <p:sp>
        <p:nvSpPr>
          <p:cNvPr id="9" name="Content Placeholder 8">
            <a:extLst>
              <a:ext uri="{FF2B5EF4-FFF2-40B4-BE49-F238E27FC236}">
                <a16:creationId xmlns:a16="http://schemas.microsoft.com/office/drawing/2014/main" id="{0D44C4C0-F973-9B3C-1017-AC3D4D293814}"/>
              </a:ext>
            </a:extLst>
          </p:cNvPr>
          <p:cNvSpPr>
            <a:spLocks noGrp="1"/>
          </p:cNvSpPr>
          <p:nvPr>
            <p:ph sz="quarter" idx="4"/>
          </p:nvPr>
        </p:nvSpPr>
        <p:spPr>
          <a:xfrm>
            <a:off x="4800600" y="2438400"/>
            <a:ext cx="4163888" cy="3654896"/>
          </a:xfrm>
        </p:spPr>
        <p:txBody>
          <a:bodyPr>
            <a:normAutofit fontScale="32500" lnSpcReduction="20000"/>
          </a:bodyPr>
          <a:lstStyle/>
          <a:p>
            <a:pPr marL="0" indent="0" algn="just">
              <a:buNone/>
            </a:pPr>
            <a:endParaRPr lang="el-GR" sz="4900" b="1" u="sng" dirty="0">
              <a:solidFill>
                <a:srgbClr val="FF0000"/>
              </a:solidFill>
              <a:effectLst/>
              <a:ea typeface="Times New Roman" panose="02020603050405020304" pitchFamily="18" charset="0"/>
            </a:endParaRPr>
          </a:p>
          <a:p>
            <a:pPr marL="0" indent="0" algn="just">
              <a:buNone/>
            </a:pPr>
            <a:r>
              <a:rPr lang="el-GR" sz="4900" b="1" u="sng" dirty="0">
                <a:solidFill>
                  <a:srgbClr val="FF0000"/>
                </a:solidFill>
                <a:effectLst/>
                <a:ea typeface="Times New Roman" panose="02020603050405020304" pitchFamily="18" charset="0"/>
              </a:rPr>
              <a:t>20% </a:t>
            </a:r>
            <a:r>
              <a:rPr lang="el-GR" sz="4900" dirty="0">
                <a:effectLst/>
                <a:ea typeface="Times New Roman" panose="02020603050405020304" pitchFamily="18" charset="0"/>
              </a:rPr>
              <a:t>της αξίας της υπέρβασης του συντελεστή δόμησης</a:t>
            </a:r>
          </a:p>
          <a:p>
            <a:pPr marL="0" indent="0" algn="just">
              <a:buNone/>
            </a:pPr>
            <a:endParaRPr lang="el-GR" sz="4900" u="sng" dirty="0">
              <a:effectLst/>
              <a:ea typeface="Times New Roman" panose="02020603050405020304" pitchFamily="18" charset="0"/>
            </a:endParaRPr>
          </a:p>
          <a:p>
            <a:pPr marL="0" indent="0" algn="just">
              <a:buNone/>
            </a:pPr>
            <a:endParaRPr lang="el-GR" sz="4900" u="sng" dirty="0">
              <a:effectLst/>
              <a:ea typeface="Times New Roman" panose="02020603050405020304" pitchFamily="18" charset="0"/>
            </a:endParaRPr>
          </a:p>
          <a:p>
            <a:pPr marL="0" indent="0" algn="just">
              <a:buNone/>
            </a:pPr>
            <a:r>
              <a:rPr lang="el-GR" sz="4900" b="1" u="sng" dirty="0">
                <a:solidFill>
                  <a:srgbClr val="FF0000"/>
                </a:solidFill>
                <a:effectLst/>
                <a:ea typeface="Times New Roman" panose="02020603050405020304" pitchFamily="18" charset="0"/>
              </a:rPr>
              <a:t>25% </a:t>
            </a:r>
            <a:r>
              <a:rPr lang="el-GR" sz="4900" dirty="0">
                <a:effectLst/>
                <a:ea typeface="Times New Roman" panose="02020603050405020304" pitchFamily="18" charset="0"/>
              </a:rPr>
              <a:t>της αξίας της υπέρβασης του συντελεστή δόμησης</a:t>
            </a:r>
            <a:endParaRPr lang="el-GR" sz="4900" dirty="0">
              <a:ea typeface="Times New Roman" panose="02020603050405020304" pitchFamily="18" charset="0"/>
            </a:endParaRPr>
          </a:p>
          <a:p>
            <a:pPr marL="0" indent="0" algn="just">
              <a:buNone/>
            </a:pPr>
            <a:endParaRPr lang="el-GR" sz="4900" u="sng" dirty="0">
              <a:effectLst/>
              <a:ea typeface="Times New Roman" panose="02020603050405020304" pitchFamily="18" charset="0"/>
            </a:endParaRPr>
          </a:p>
          <a:p>
            <a:pPr marL="0" indent="0" algn="just">
              <a:buNone/>
            </a:pPr>
            <a:endParaRPr lang="el-GR" sz="4900" u="sng" dirty="0">
              <a:effectLst/>
              <a:ea typeface="Times New Roman" panose="02020603050405020304" pitchFamily="18" charset="0"/>
            </a:endParaRPr>
          </a:p>
          <a:p>
            <a:pPr marL="0" indent="0" algn="just">
              <a:buNone/>
            </a:pPr>
            <a:endParaRPr lang="el-GR" sz="4900" u="sng" dirty="0">
              <a:ea typeface="Times New Roman" panose="02020603050405020304" pitchFamily="18" charset="0"/>
            </a:endParaRPr>
          </a:p>
          <a:p>
            <a:pPr marL="0" indent="0" algn="just">
              <a:buNone/>
            </a:pPr>
            <a:r>
              <a:rPr lang="el-GR" sz="4900" b="1" u="sng" dirty="0">
                <a:solidFill>
                  <a:srgbClr val="FF0000"/>
                </a:solidFill>
                <a:effectLst/>
                <a:ea typeface="Times New Roman" panose="02020603050405020304" pitchFamily="18" charset="0"/>
              </a:rPr>
              <a:t>30% </a:t>
            </a:r>
            <a:r>
              <a:rPr lang="el-GR" sz="4900" dirty="0">
                <a:effectLst/>
                <a:ea typeface="Times New Roman" panose="02020603050405020304" pitchFamily="18" charset="0"/>
              </a:rPr>
              <a:t>της αξίας της υπέρβασης του συντελεστή δόμησης</a:t>
            </a:r>
            <a:endParaRPr lang="el-GR" sz="4900" dirty="0">
              <a:effectLst/>
              <a:ea typeface="Times New Roman" panose="02020603050405020304" pitchFamily="18" charset="0"/>
              <a:cs typeface="Times New Roman" panose="02020603050405020304" pitchFamily="18" charset="0"/>
            </a:endParaRPr>
          </a:p>
          <a:p>
            <a:pPr marL="0" indent="0" algn="just">
              <a:buNone/>
            </a:pPr>
            <a:endParaRPr lang="el-GR" sz="3800" dirty="0">
              <a:effectLst/>
              <a:ea typeface="Times New Roman" panose="02020603050405020304" pitchFamily="18" charset="0"/>
              <a:cs typeface="Times New Roman" panose="02020603050405020304" pitchFamily="18" charset="0"/>
            </a:endParaRPr>
          </a:p>
          <a:p>
            <a:pPr marL="0" indent="0" algn="just">
              <a:buNone/>
            </a:pPr>
            <a:endParaRPr lang="el-GR" sz="3200" dirty="0">
              <a:effectLst/>
              <a:ea typeface="Times New Roman" panose="02020603050405020304" pitchFamily="18" charset="0"/>
              <a:cs typeface="Times New Roman" panose="02020603050405020304" pitchFamily="18" charset="0"/>
            </a:endParaRPr>
          </a:p>
          <a:p>
            <a:pPr marL="0" indent="0">
              <a:buNone/>
            </a:pPr>
            <a:endParaRPr lang="en-GB" dirty="0"/>
          </a:p>
        </p:txBody>
      </p:sp>
      <p:sp>
        <p:nvSpPr>
          <p:cNvPr id="6" name="Text Placeholder 5">
            <a:extLst>
              <a:ext uri="{FF2B5EF4-FFF2-40B4-BE49-F238E27FC236}">
                <a16:creationId xmlns:a16="http://schemas.microsoft.com/office/drawing/2014/main" id="{9256CD2D-1D8B-9EBF-1F67-7593F2B89AC7}"/>
              </a:ext>
            </a:extLst>
          </p:cNvPr>
          <p:cNvSpPr>
            <a:spLocks noGrp="1"/>
          </p:cNvSpPr>
          <p:nvPr>
            <p:ph type="body" sz="quarter" idx="1"/>
          </p:nvPr>
        </p:nvSpPr>
        <p:spPr>
          <a:xfrm>
            <a:off x="179512" y="1752600"/>
            <a:ext cx="4316288" cy="640080"/>
          </a:xfrm>
        </p:spPr>
        <p:txBody>
          <a:bodyPr/>
          <a:lstStyle/>
          <a:p>
            <a:r>
              <a:rPr lang="el-GR" dirty="0"/>
              <a:t>ΕΙΔΟΣ ΕΠΕΚΤΑΣΗΣ</a:t>
            </a:r>
            <a:endParaRPr lang="en-GB" dirty="0"/>
          </a:p>
        </p:txBody>
      </p:sp>
      <p:sp>
        <p:nvSpPr>
          <p:cNvPr id="8" name="Text Placeholder 7">
            <a:extLst>
              <a:ext uri="{FF2B5EF4-FFF2-40B4-BE49-F238E27FC236}">
                <a16:creationId xmlns:a16="http://schemas.microsoft.com/office/drawing/2014/main" id="{8C992522-DE81-9566-B7D2-AB5C117A229C}"/>
              </a:ext>
            </a:extLst>
          </p:cNvPr>
          <p:cNvSpPr>
            <a:spLocks noGrp="1"/>
          </p:cNvSpPr>
          <p:nvPr>
            <p:ph type="body" sz="quarter" idx="3"/>
          </p:nvPr>
        </p:nvSpPr>
        <p:spPr/>
        <p:txBody>
          <a:bodyPr/>
          <a:lstStyle/>
          <a:p>
            <a:r>
              <a:rPr lang="el-GR" dirty="0"/>
              <a:t>ΑΝΤΙΣΤΑΘΜΙΣΜΑ</a:t>
            </a:r>
            <a:endParaRPr lang="en-GB" dirty="0"/>
          </a:p>
        </p:txBody>
      </p:sp>
    </p:spTree>
    <p:extLst>
      <p:ext uri="{BB962C8B-B14F-4D97-AF65-F5344CB8AC3E}">
        <p14:creationId xmlns:p14="http://schemas.microsoft.com/office/powerpoint/2010/main" val="1089521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CA4B-2935-3730-2CC9-21AD5C3B1C9B}"/>
              </a:ext>
            </a:extLst>
          </p:cNvPr>
          <p:cNvSpPr>
            <a:spLocks noGrp="1"/>
          </p:cNvSpPr>
          <p:nvPr>
            <p:ph type="title"/>
          </p:nvPr>
        </p:nvSpPr>
        <p:spPr>
          <a:xfrm>
            <a:off x="107504" y="0"/>
            <a:ext cx="8928992" cy="1219200"/>
          </a:xfrm>
        </p:spPr>
        <p:txBody>
          <a:bodyPr>
            <a:noAutofit/>
          </a:bodyPr>
          <a:lstStyle/>
          <a:p>
            <a:br>
              <a:rPr lang="el-GR" sz="2400" b="1" dirty="0">
                <a:ea typeface="Times New Roman" panose="02020603050405020304" pitchFamily="18" charset="0"/>
              </a:rPr>
            </a:br>
            <a:r>
              <a:rPr lang="el-GR" sz="3200" b="1" dirty="0">
                <a:solidFill>
                  <a:srgbClr val="FF0000"/>
                </a:solidFill>
                <a:ea typeface="Times New Roman" panose="02020603050405020304" pitchFamily="18" charset="0"/>
              </a:rPr>
              <a:t>Α.2, Α.3  και Α.4</a:t>
            </a:r>
            <a:br>
              <a:rPr lang="el-GR" sz="3200" b="1" dirty="0">
                <a:solidFill>
                  <a:srgbClr val="FF0000"/>
                </a:solidFill>
                <a:ea typeface="Times New Roman" panose="02020603050405020304" pitchFamily="18" charset="0"/>
              </a:rPr>
            </a:br>
            <a:r>
              <a:rPr lang="el-GR" sz="2400" b="1" u="sng" dirty="0">
                <a:effectLst/>
                <a:ea typeface="Times New Roman" panose="02020603050405020304" pitchFamily="18" charset="0"/>
              </a:rPr>
              <a:t>ΒΙΟΜΗΧΑΝΙΚΗ, ΒΙΟΤΕΧΝΙΚΗ και  ΑΠΟΘΗΚΕΥΤΙΚΗ ΑΝΑΠΤΥΞΗ</a:t>
            </a:r>
            <a:r>
              <a:rPr lang="el-GR" sz="2400" b="1" u="sng" dirty="0">
                <a:ea typeface="Times New Roman" panose="02020603050405020304" pitchFamily="18" charset="0"/>
              </a:rPr>
              <a:t> </a:t>
            </a:r>
            <a:r>
              <a:rPr lang="el-GR" sz="2400" b="1" u="sng" dirty="0">
                <a:effectLst/>
                <a:ea typeface="Times New Roman" panose="02020603050405020304" pitchFamily="18" charset="0"/>
              </a:rPr>
              <a:t>ΚΤΗΝΟΤΡΟΦΙΚΗ ΑΝΑΠΤΥΞΗ, ΓΕΩΡΓΙΚΗ ΑΠΟΘΗΚΗ</a:t>
            </a:r>
            <a:br>
              <a:rPr lang="en-GB" sz="2400" b="1" u="sng" dirty="0"/>
            </a:br>
            <a:endParaRPr lang="en-GB" sz="2400" b="1" u="sng" dirty="0"/>
          </a:p>
        </p:txBody>
      </p:sp>
      <p:sp>
        <p:nvSpPr>
          <p:cNvPr id="4" name="Content Placeholder 3">
            <a:extLst>
              <a:ext uri="{FF2B5EF4-FFF2-40B4-BE49-F238E27FC236}">
                <a16:creationId xmlns:a16="http://schemas.microsoft.com/office/drawing/2014/main" id="{40D23169-0B64-6E77-7635-A5624C6E85CA}"/>
              </a:ext>
            </a:extLst>
          </p:cNvPr>
          <p:cNvSpPr>
            <a:spLocks noGrp="1"/>
          </p:cNvSpPr>
          <p:nvPr>
            <p:ph sz="quarter" idx="1"/>
          </p:nvPr>
        </p:nvSpPr>
        <p:spPr>
          <a:xfrm>
            <a:off x="395536" y="1600200"/>
            <a:ext cx="8370512" cy="4495800"/>
          </a:xfrm>
        </p:spPr>
        <p:txBody>
          <a:bodyPr>
            <a:normAutofit/>
          </a:bodyPr>
          <a:lstStyle/>
          <a:p>
            <a:pPr algn="just">
              <a:buFont typeface="Wingdings" panose="05000000000000000000" pitchFamily="2" charset="2"/>
              <a:buChar char="Ø"/>
            </a:pPr>
            <a:r>
              <a:rPr lang="el-GR" sz="2000" dirty="0">
                <a:ea typeface="Times New Roman" panose="02020603050405020304" pitchFamily="18" charset="0"/>
              </a:rPr>
              <a:t>Α</a:t>
            </a:r>
            <a:r>
              <a:rPr lang="el-GR" sz="2000" dirty="0">
                <a:effectLst/>
                <a:ea typeface="Times New Roman" panose="02020603050405020304" pitchFamily="18" charset="0"/>
              </a:rPr>
              <a:t>ύξηση του εγκ</a:t>
            </a:r>
            <a:r>
              <a:rPr lang="el-GR" sz="2000" dirty="0">
                <a:ea typeface="Times New Roman" panose="02020603050405020304" pitchFamily="18" charset="0"/>
              </a:rPr>
              <a:t>εκ</a:t>
            </a:r>
            <a:r>
              <a:rPr lang="el-GR" sz="2000" dirty="0">
                <a:effectLst/>
                <a:ea typeface="Times New Roman" panose="02020603050405020304" pitchFamily="18" charset="0"/>
              </a:rPr>
              <a:t>ριμένου ή μέγιστου επιτρεπόμενου  συντελεστή δόμησης κατά 20%</a:t>
            </a:r>
          </a:p>
          <a:p>
            <a:pPr marL="0" indent="0" algn="just">
              <a:buNone/>
            </a:pPr>
            <a:endParaRPr lang="el-GR" sz="2000" dirty="0">
              <a:effectLst/>
              <a:ea typeface="Times New Roman" panose="02020603050405020304" pitchFamily="18" charset="0"/>
            </a:endParaRPr>
          </a:p>
          <a:p>
            <a:pPr algn="just">
              <a:buFont typeface="Wingdings" panose="05000000000000000000" pitchFamily="2" charset="2"/>
              <a:buChar char="Ø"/>
            </a:pPr>
            <a:r>
              <a:rPr lang="el-GR" sz="2000" dirty="0">
                <a:effectLst/>
                <a:ea typeface="Times New Roman" panose="02020603050405020304" pitchFamily="18" charset="0"/>
              </a:rPr>
              <a:t>Η Πολεοδομική Αρχή θα πρέπει να εξασφαλίζει τη </a:t>
            </a:r>
            <a:r>
              <a:rPr lang="el-GR" sz="2000" u="sng" dirty="0">
                <a:effectLst/>
                <a:ea typeface="Times New Roman" panose="02020603050405020304" pitchFamily="18" charset="0"/>
              </a:rPr>
              <a:t>σύμφωνη γνώμη </a:t>
            </a:r>
            <a:r>
              <a:rPr lang="el-GR" sz="2000" dirty="0">
                <a:effectLst/>
                <a:ea typeface="Times New Roman" panose="02020603050405020304" pitchFamily="18" charset="0"/>
              </a:rPr>
              <a:t>της οικείας Τοπικής Αρχής</a:t>
            </a:r>
          </a:p>
          <a:p>
            <a:pPr marL="0" indent="0" algn="just">
              <a:buNone/>
            </a:pPr>
            <a:endParaRPr lang="el-GR" sz="2000" dirty="0">
              <a:effectLst/>
              <a:ea typeface="Times New Roman" panose="02020603050405020304" pitchFamily="18" charset="0"/>
            </a:endParaRPr>
          </a:p>
          <a:p>
            <a:pPr algn="just">
              <a:buFont typeface="Wingdings" panose="05000000000000000000" pitchFamily="2" charset="2"/>
              <a:buChar char="Ø"/>
            </a:pPr>
            <a:r>
              <a:rPr lang="el-GR" sz="2000" dirty="0">
                <a:ea typeface="Times New Roman" panose="02020603050405020304" pitchFamily="18" charset="0"/>
              </a:rPr>
              <a:t>Ε</a:t>
            </a:r>
            <a:r>
              <a:rPr lang="el-GR" sz="2000" dirty="0">
                <a:effectLst/>
                <a:ea typeface="Times New Roman" panose="02020603050405020304" pitchFamily="18" charset="0"/>
              </a:rPr>
              <a:t>φαρμόζεται </a:t>
            </a:r>
            <a:r>
              <a:rPr lang="el-GR" sz="2000" u="sng" dirty="0">
                <a:effectLst/>
                <a:ea typeface="Times New Roman" panose="02020603050405020304" pitchFamily="18" charset="0"/>
              </a:rPr>
              <a:t>και</a:t>
            </a:r>
            <a:r>
              <a:rPr lang="el-GR" sz="2000" dirty="0">
                <a:effectLst/>
                <a:ea typeface="Times New Roman" panose="02020603050405020304" pitchFamily="18" charset="0"/>
              </a:rPr>
              <a:t> σε περιπτώσεις </a:t>
            </a:r>
            <a:r>
              <a:rPr lang="el-GR" sz="2000" dirty="0" err="1">
                <a:effectLst/>
                <a:ea typeface="Times New Roman" panose="02020603050405020304" pitchFamily="18" charset="0"/>
              </a:rPr>
              <a:t>εγκριμένων</a:t>
            </a:r>
            <a:r>
              <a:rPr lang="el-GR" sz="2000" dirty="0">
                <a:effectLst/>
                <a:ea typeface="Times New Roman" panose="02020603050405020304" pitchFamily="18" charset="0"/>
              </a:rPr>
              <a:t> αναπτύξεων </a:t>
            </a:r>
            <a:r>
              <a:rPr lang="el-GR" sz="2000" u="sng" dirty="0">
                <a:effectLst/>
                <a:ea typeface="Times New Roman" panose="02020603050405020304" pitchFamily="18" charset="0"/>
              </a:rPr>
              <a:t>εκτός των καθορισμένων</a:t>
            </a:r>
            <a:r>
              <a:rPr lang="el-GR" sz="2000" dirty="0">
                <a:effectLst/>
                <a:ea typeface="Times New Roman" panose="02020603050405020304" pitchFamily="18" charset="0"/>
              </a:rPr>
              <a:t> Βιομηχανικών, Βιοτεχνικών, Κτηνοτροφικών Ζωνών ή Περιοχών, εξαιρουμένων περιπτώσεων που αφορούν Βιομηχανική Ανάπτυξη Κατηγορίας Α</a:t>
            </a:r>
            <a:r>
              <a:rPr lang="el-GR" sz="2000" dirty="0">
                <a:ea typeface="Times New Roman" panose="02020603050405020304" pitchFamily="18" charset="0"/>
              </a:rPr>
              <a:t>’  και </a:t>
            </a:r>
            <a:r>
              <a:rPr lang="el-GR" sz="2000" dirty="0">
                <a:effectLst/>
                <a:ea typeface="Times New Roman" panose="02020603050405020304" pitchFamily="18" charset="0"/>
              </a:rPr>
              <a:t> </a:t>
            </a:r>
            <a:r>
              <a:rPr lang="el-GR" sz="2000" dirty="0">
                <a:ea typeface="Times New Roman" panose="02020603050405020304" pitchFamily="18" charset="0"/>
              </a:rPr>
              <a:t>οχληρή Κτηνοτροφική Ανάπτυξη (</a:t>
            </a:r>
            <a:r>
              <a:rPr lang="el-GR" sz="2000" dirty="0" err="1">
                <a:effectLst/>
                <a:ea typeface="Times New Roman" panose="02020603050405020304" pitchFamily="18" charset="0"/>
              </a:rPr>
              <a:t>χοιροτροφικ</a:t>
            </a:r>
            <a:r>
              <a:rPr lang="el-GR" sz="2000" dirty="0" err="1">
                <a:ea typeface="Times New Roman" panose="02020603050405020304" pitchFamily="18" charset="0"/>
              </a:rPr>
              <a:t>ά</a:t>
            </a:r>
            <a:r>
              <a:rPr lang="el-GR" sz="2000" dirty="0">
                <a:ea typeface="Times New Roman" panose="02020603050405020304" pitchFamily="18" charset="0"/>
              </a:rPr>
              <a:t> </a:t>
            </a:r>
            <a:r>
              <a:rPr lang="el-GR" sz="2000" dirty="0">
                <a:effectLst/>
                <a:ea typeface="Times New Roman" panose="02020603050405020304" pitchFamily="18" charset="0"/>
              </a:rPr>
              <a:t>υποστατικά)</a:t>
            </a:r>
          </a:p>
          <a:p>
            <a:pPr marL="0" indent="0">
              <a:buNone/>
            </a:pPr>
            <a:endParaRPr lang="en-GB" dirty="0"/>
          </a:p>
        </p:txBody>
      </p:sp>
    </p:spTree>
    <p:extLst>
      <p:ext uri="{BB962C8B-B14F-4D97-AF65-F5344CB8AC3E}">
        <p14:creationId xmlns:p14="http://schemas.microsoft.com/office/powerpoint/2010/main" val="2909402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621F65-7621-DD10-892C-CCCECB7F5BDC}"/>
              </a:ext>
            </a:extLst>
          </p:cNvPr>
          <p:cNvSpPr>
            <a:spLocks noGrp="1"/>
          </p:cNvSpPr>
          <p:nvPr>
            <p:ph type="title"/>
          </p:nvPr>
        </p:nvSpPr>
        <p:spPr/>
        <p:txBody>
          <a:bodyPr>
            <a:normAutofit/>
          </a:bodyPr>
          <a:lstStyle/>
          <a:p>
            <a:r>
              <a:rPr lang="el-GR" sz="2000" b="1" dirty="0">
                <a:solidFill>
                  <a:schemeClr val="accent2">
                    <a:lumMod val="75000"/>
                  </a:schemeClr>
                </a:solidFill>
                <a:effectLst/>
                <a:latin typeface="+mn-lt"/>
                <a:ea typeface="Times New Roman" panose="02020603050405020304" pitchFamily="18" charset="0"/>
                <a:cs typeface="Times New Roman" panose="02020603050405020304" pitchFamily="18" charset="0"/>
              </a:rPr>
              <a:t>ΑΝΤΙΣΤΑΘΜΙΣΜΑ </a:t>
            </a:r>
            <a:br>
              <a:rPr lang="el-GR" sz="2000" b="1" dirty="0">
                <a:solidFill>
                  <a:schemeClr val="accent2">
                    <a:lumMod val="75000"/>
                  </a:schemeClr>
                </a:solidFill>
                <a:effectLst/>
                <a:latin typeface="+mn-lt"/>
                <a:ea typeface="Times New Roman" panose="02020603050405020304" pitchFamily="18" charset="0"/>
                <a:cs typeface="Times New Roman" panose="02020603050405020304" pitchFamily="18" charset="0"/>
              </a:rPr>
            </a:br>
            <a:r>
              <a:rPr lang="el-GR" sz="2000" b="1" dirty="0">
                <a:solidFill>
                  <a:schemeClr val="accent2">
                    <a:lumMod val="75000"/>
                  </a:schemeClr>
                </a:solidFill>
                <a:effectLst/>
                <a:latin typeface="+mn-lt"/>
                <a:ea typeface="Times New Roman" panose="02020603050405020304" pitchFamily="18" charset="0"/>
                <a:cs typeface="Times New Roman" panose="02020603050405020304" pitchFamily="18" charset="0"/>
              </a:rPr>
              <a:t>ΓΙΑ ΥΠΕΡΒΑΣΗ ΣΥΝΤΕΛΕΣΤΗ ΔΟΜΗΣΗΣ ΣΕ ΆΛΛΕΣ ΚΑΤΗΓΟΡΙΕΣ ΑΝΑΠΤΥΞΗΣ</a:t>
            </a:r>
            <a:endParaRPr lang="en-GB" sz="2000" dirty="0"/>
          </a:p>
        </p:txBody>
      </p:sp>
      <p:sp>
        <p:nvSpPr>
          <p:cNvPr id="7" name="Content Placeholder 6">
            <a:extLst>
              <a:ext uri="{FF2B5EF4-FFF2-40B4-BE49-F238E27FC236}">
                <a16:creationId xmlns:a16="http://schemas.microsoft.com/office/drawing/2014/main" id="{E20AE5B6-193F-0B0B-C3CF-16360AD03490}"/>
              </a:ext>
            </a:extLst>
          </p:cNvPr>
          <p:cNvSpPr>
            <a:spLocks noGrp="1"/>
          </p:cNvSpPr>
          <p:nvPr>
            <p:ph sz="quarter" idx="2"/>
          </p:nvPr>
        </p:nvSpPr>
        <p:spPr/>
        <p:txBody>
          <a:bodyPr>
            <a:normAutofit/>
          </a:bodyPr>
          <a:lstStyle/>
          <a:p>
            <a:pPr marL="0" indent="0">
              <a:buNone/>
            </a:pPr>
            <a:r>
              <a:rPr lang="el-GR" sz="2000" dirty="0"/>
              <a:t>Βιομηχανική, Βιοτεχνική ή Αποθηκευτική Ανάπτυξη</a:t>
            </a:r>
          </a:p>
          <a:p>
            <a:pPr marL="0" indent="0">
              <a:buNone/>
            </a:pPr>
            <a:endParaRPr lang="el-GR" sz="2000" dirty="0"/>
          </a:p>
          <a:p>
            <a:pPr marL="0" indent="0">
              <a:buNone/>
            </a:pPr>
            <a:r>
              <a:rPr lang="el-GR" sz="2000" dirty="0"/>
              <a:t>Κτηνοτροφική Ανάπτυξη</a:t>
            </a:r>
          </a:p>
          <a:p>
            <a:pPr marL="0" indent="0">
              <a:buNone/>
            </a:pPr>
            <a:endParaRPr lang="el-GR" sz="2000" dirty="0"/>
          </a:p>
          <a:p>
            <a:pPr marL="0" indent="0">
              <a:buNone/>
            </a:pPr>
            <a:endParaRPr lang="el-GR" sz="2000" dirty="0"/>
          </a:p>
          <a:p>
            <a:pPr marL="0" indent="0">
              <a:buNone/>
            </a:pPr>
            <a:r>
              <a:rPr lang="el-GR" sz="2000" dirty="0"/>
              <a:t>Γεωργική Αποθήκη</a:t>
            </a:r>
            <a:endParaRPr lang="en-GB" sz="2000" dirty="0"/>
          </a:p>
          <a:p>
            <a:pPr marL="0" indent="0">
              <a:buNone/>
            </a:pPr>
            <a:endParaRPr lang="en-GB" dirty="0"/>
          </a:p>
        </p:txBody>
      </p:sp>
      <p:sp>
        <p:nvSpPr>
          <p:cNvPr id="9" name="Content Placeholder 8">
            <a:extLst>
              <a:ext uri="{FF2B5EF4-FFF2-40B4-BE49-F238E27FC236}">
                <a16:creationId xmlns:a16="http://schemas.microsoft.com/office/drawing/2014/main" id="{463F05AD-A5BB-EE18-5182-6AC39D9B8195}"/>
              </a:ext>
            </a:extLst>
          </p:cNvPr>
          <p:cNvSpPr>
            <a:spLocks noGrp="1"/>
          </p:cNvSpPr>
          <p:nvPr>
            <p:ph sz="quarter" idx="4"/>
          </p:nvPr>
        </p:nvSpPr>
        <p:spPr/>
        <p:txBody>
          <a:bodyPr>
            <a:normAutofit/>
          </a:bodyPr>
          <a:lstStyle/>
          <a:p>
            <a:pPr marL="355600" indent="0" algn="just">
              <a:spcBef>
                <a:spcPts val="500"/>
              </a:spcBef>
              <a:spcAft>
                <a:spcPts val="500"/>
              </a:spcAft>
              <a:buNone/>
            </a:pPr>
            <a:r>
              <a:rPr lang="el-GR" sz="2000" dirty="0">
                <a:effectLst/>
                <a:ea typeface="Times New Roman" panose="02020603050405020304" pitchFamily="18" charset="0"/>
              </a:rPr>
              <a:t>40% της αξίας του δομήσιμου εμβαδού </a:t>
            </a:r>
          </a:p>
          <a:p>
            <a:pPr marL="355600" indent="0" algn="just">
              <a:spcBef>
                <a:spcPts val="500"/>
              </a:spcBef>
              <a:spcAft>
                <a:spcPts val="500"/>
              </a:spcAft>
              <a:buNone/>
            </a:pPr>
            <a:endParaRPr lang="el-GR" sz="2000" dirty="0">
              <a:ea typeface="Times New Roman" panose="02020603050405020304" pitchFamily="18" charset="0"/>
            </a:endParaRPr>
          </a:p>
          <a:p>
            <a:pPr marL="355600" indent="0" algn="just">
              <a:spcBef>
                <a:spcPts val="500"/>
              </a:spcBef>
              <a:spcAft>
                <a:spcPts val="500"/>
              </a:spcAft>
              <a:buNone/>
            </a:pPr>
            <a:r>
              <a:rPr lang="el-GR" sz="2000" dirty="0">
                <a:effectLst/>
                <a:ea typeface="Times New Roman" panose="02020603050405020304" pitchFamily="18" charset="0"/>
              </a:rPr>
              <a:t>20% της αξίας του δομήσιμου εμβαδού</a:t>
            </a:r>
          </a:p>
          <a:p>
            <a:pPr marL="355600" indent="0" algn="just">
              <a:spcBef>
                <a:spcPts val="500"/>
              </a:spcBef>
              <a:spcAft>
                <a:spcPts val="500"/>
              </a:spcAft>
              <a:buNone/>
            </a:pPr>
            <a:endParaRPr lang="el-GR" sz="2000" dirty="0">
              <a:effectLst/>
              <a:ea typeface="Times New Roman" panose="02020603050405020304" pitchFamily="18" charset="0"/>
            </a:endParaRPr>
          </a:p>
          <a:p>
            <a:pPr marL="355600" indent="0" algn="just">
              <a:spcBef>
                <a:spcPts val="500"/>
              </a:spcBef>
              <a:spcAft>
                <a:spcPts val="500"/>
              </a:spcAft>
              <a:buNone/>
            </a:pPr>
            <a:r>
              <a:rPr lang="el-GR" sz="2000" dirty="0">
                <a:effectLst/>
                <a:ea typeface="Times New Roman" panose="02020603050405020304" pitchFamily="18" charset="0"/>
              </a:rPr>
              <a:t>10% της αξίας του δομήσιμου εμβαδού</a:t>
            </a:r>
          </a:p>
          <a:p>
            <a:pPr marL="0" indent="0">
              <a:buNone/>
            </a:pPr>
            <a:endParaRPr lang="en-GB" dirty="0"/>
          </a:p>
        </p:txBody>
      </p:sp>
      <p:sp>
        <p:nvSpPr>
          <p:cNvPr id="6" name="Text Placeholder 5">
            <a:extLst>
              <a:ext uri="{FF2B5EF4-FFF2-40B4-BE49-F238E27FC236}">
                <a16:creationId xmlns:a16="http://schemas.microsoft.com/office/drawing/2014/main" id="{712289B5-A84C-79E4-C1B1-8DF46F46F7F7}"/>
              </a:ext>
            </a:extLst>
          </p:cNvPr>
          <p:cNvSpPr>
            <a:spLocks noGrp="1"/>
          </p:cNvSpPr>
          <p:nvPr>
            <p:ph type="body" sz="quarter" idx="1"/>
          </p:nvPr>
        </p:nvSpPr>
        <p:spPr/>
        <p:txBody>
          <a:bodyPr/>
          <a:lstStyle/>
          <a:p>
            <a:r>
              <a:rPr lang="el-GR" dirty="0"/>
              <a:t>ΚΑΤΗΓΟΡΙΑ ΑΝΑΠΤΥΞΗΣ</a:t>
            </a:r>
            <a:endParaRPr lang="en-GB" dirty="0"/>
          </a:p>
        </p:txBody>
      </p:sp>
      <p:sp>
        <p:nvSpPr>
          <p:cNvPr id="8" name="Text Placeholder 7">
            <a:extLst>
              <a:ext uri="{FF2B5EF4-FFF2-40B4-BE49-F238E27FC236}">
                <a16:creationId xmlns:a16="http://schemas.microsoft.com/office/drawing/2014/main" id="{94101A58-2106-123D-29D2-20D741F5C3E4}"/>
              </a:ext>
            </a:extLst>
          </p:cNvPr>
          <p:cNvSpPr>
            <a:spLocks noGrp="1"/>
          </p:cNvSpPr>
          <p:nvPr>
            <p:ph type="body" sz="quarter" idx="3"/>
          </p:nvPr>
        </p:nvSpPr>
        <p:spPr/>
        <p:txBody>
          <a:bodyPr/>
          <a:lstStyle/>
          <a:p>
            <a:r>
              <a:rPr lang="el-GR" dirty="0"/>
              <a:t>ΑΝΤΙΣΤΑΘΜΙΣΜΑ</a:t>
            </a:r>
            <a:endParaRPr lang="en-GB" dirty="0"/>
          </a:p>
        </p:txBody>
      </p:sp>
    </p:spTree>
    <p:extLst>
      <p:ext uri="{BB962C8B-B14F-4D97-AF65-F5344CB8AC3E}">
        <p14:creationId xmlns:p14="http://schemas.microsoft.com/office/powerpoint/2010/main" val="261606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24E2-8F35-5D74-6F3C-200D8771FC47}"/>
              </a:ext>
            </a:extLst>
          </p:cNvPr>
          <p:cNvSpPr>
            <a:spLocks noGrp="1"/>
          </p:cNvSpPr>
          <p:nvPr>
            <p:ph type="title"/>
          </p:nvPr>
        </p:nvSpPr>
        <p:spPr>
          <a:xfrm>
            <a:off x="179512" y="228600"/>
            <a:ext cx="8586536" cy="990600"/>
          </a:xfrm>
        </p:spPr>
        <p:txBody>
          <a:bodyPr>
            <a:noAutofit/>
          </a:bodyPr>
          <a:lstStyle/>
          <a:p>
            <a:r>
              <a:rPr lang="el-GR" sz="3200" b="1" dirty="0">
                <a:solidFill>
                  <a:srgbClr val="FF0000"/>
                </a:solidFill>
                <a:ea typeface="Times New Roman" panose="02020603050405020304" pitchFamily="18" charset="0"/>
              </a:rPr>
              <a:t>Α.5 -</a:t>
            </a:r>
            <a:r>
              <a:rPr lang="el-GR" sz="2000" dirty="0">
                <a:effectLst/>
                <a:ea typeface="Times New Roman" panose="02020603050405020304" pitchFamily="18" charset="0"/>
              </a:rPr>
              <a:t>	</a:t>
            </a:r>
            <a:r>
              <a:rPr lang="el-GR" sz="2000" b="1" u="sng" dirty="0">
                <a:effectLst/>
                <a:ea typeface="Times New Roman" panose="02020603050405020304" pitchFamily="18" charset="0"/>
              </a:rPr>
              <a:t>ΕΜΠΟΡΙΚΗ ΚΑΙ ΓΡΑΦΕΙΑΚΗ ΑΝΑΠΤΥΞΗ (ΙΣΟΓΕΙΑ ΚΑΤΑΣΤΗΜΑΤΑ)  </a:t>
            </a:r>
            <a:r>
              <a:rPr lang="el-GR" sz="2000" b="1" dirty="0">
                <a:effectLst/>
                <a:ea typeface="Times New Roman" panose="02020603050405020304" pitchFamily="18" charset="0"/>
              </a:rPr>
              <a:t>	- 	</a:t>
            </a:r>
            <a:r>
              <a:rPr lang="el-GR" sz="2000" b="1" u="sng" dirty="0">
                <a:effectLst/>
                <a:ea typeface="Times New Roman" panose="02020603050405020304" pitchFamily="18" charset="0"/>
              </a:rPr>
              <a:t>Μ</a:t>
            </a:r>
            <a:r>
              <a:rPr lang="el-GR" sz="2000" b="1" u="sng" dirty="0">
                <a:ea typeface="Times New Roman" panose="02020603050405020304" pitchFamily="18" charset="0"/>
              </a:rPr>
              <a:t>Ε Μ</a:t>
            </a:r>
            <a:r>
              <a:rPr lang="el-GR" sz="2000" b="1" u="sng" dirty="0">
                <a:effectLst/>
                <a:ea typeface="Times New Roman" panose="02020603050405020304" pitchFamily="18" charset="0"/>
              </a:rPr>
              <a:t>ΕΤΑΤΡΟΠΗ ΜΕΣΟΠΑΤΩΜΑΤΟΣ ΣΕ ΚΥΡΙΑ ΧΡΗΣΗ</a:t>
            </a:r>
            <a:br>
              <a:rPr lang="el-GR" sz="2000" b="1" u="sng" dirty="0">
                <a:effectLst/>
                <a:ea typeface="Times New Roman" panose="02020603050405020304" pitchFamily="18" charset="0"/>
              </a:rPr>
            </a:br>
            <a:endParaRPr lang="en-GB" sz="2000" dirty="0"/>
          </a:p>
        </p:txBody>
      </p:sp>
      <p:sp>
        <p:nvSpPr>
          <p:cNvPr id="4" name="Content Placeholder 3">
            <a:extLst>
              <a:ext uri="{FF2B5EF4-FFF2-40B4-BE49-F238E27FC236}">
                <a16:creationId xmlns:a16="http://schemas.microsoft.com/office/drawing/2014/main" id="{5FE3D0A2-F9C5-B4A9-AD6D-EE24C29E86F6}"/>
              </a:ext>
            </a:extLst>
          </p:cNvPr>
          <p:cNvSpPr>
            <a:spLocks noGrp="1"/>
          </p:cNvSpPr>
          <p:nvPr>
            <p:ph sz="quarter" idx="1"/>
          </p:nvPr>
        </p:nvSpPr>
        <p:spPr>
          <a:xfrm>
            <a:off x="179512" y="1600200"/>
            <a:ext cx="8784976" cy="5257800"/>
          </a:xfrm>
        </p:spPr>
        <p:txBody>
          <a:bodyPr>
            <a:normAutofit fontScale="92500"/>
          </a:bodyPr>
          <a:lstStyle/>
          <a:p>
            <a:pPr algn="just">
              <a:buClrTx/>
              <a:buFont typeface="Wingdings" panose="05000000000000000000" pitchFamily="2" charset="2"/>
              <a:buChar char="Ø"/>
            </a:pPr>
            <a:r>
              <a:rPr lang="el-GR" sz="2100" u="sng" dirty="0">
                <a:effectLst/>
                <a:latin typeface="Arial" panose="020B0604020202020204" pitchFamily="34" charset="0"/>
                <a:ea typeface="Times New Roman" panose="02020603050405020304" pitchFamily="18" charset="0"/>
                <a:cs typeface="Arial" panose="020B0604020202020204" pitchFamily="34" charset="0"/>
              </a:rPr>
              <a:t>Μετατροπή μεσοπατώματος σε κύρια χρήση </a:t>
            </a:r>
            <a:r>
              <a:rPr lang="el-GR" sz="2100" dirty="0">
                <a:effectLst/>
                <a:latin typeface="Arial" panose="020B0604020202020204" pitchFamily="34" charset="0"/>
                <a:ea typeface="Times New Roman" panose="02020603050405020304" pitchFamily="18" charset="0"/>
                <a:cs typeface="Arial" panose="020B0604020202020204" pitchFamily="34" charset="0"/>
              </a:rPr>
              <a:t>(αντί της </a:t>
            </a:r>
            <a:r>
              <a:rPr lang="el-GR" sz="2100" dirty="0" err="1">
                <a:effectLst/>
                <a:latin typeface="Arial" panose="020B0604020202020204" pitchFamily="34" charset="0"/>
                <a:ea typeface="Times New Roman" panose="02020603050405020304" pitchFamily="18" charset="0"/>
                <a:cs typeface="Arial" panose="020B0604020202020204" pitchFamily="34" charset="0"/>
              </a:rPr>
              <a:t>εγκριμένης</a:t>
            </a:r>
            <a:r>
              <a:rPr lang="el-GR" sz="2100" dirty="0">
                <a:effectLst/>
                <a:latin typeface="Arial" panose="020B0604020202020204" pitchFamily="34" charset="0"/>
                <a:ea typeface="Times New Roman" panose="02020603050405020304" pitchFamily="18" charset="0"/>
                <a:cs typeface="Arial" panose="020B0604020202020204" pitchFamily="34" charset="0"/>
              </a:rPr>
              <a:t> αποθηκευτικής), αποκλειστικά σε ισόγεια καταστήματα εμβαδού ισογείου μέχρι 80 τ.μ., ή και σε ισόγεια καταστήματα που λειτουργούν ως γραφεία, </a:t>
            </a:r>
            <a:r>
              <a:rPr lang="el-GR" sz="2100" u="sng" dirty="0">
                <a:effectLst/>
                <a:latin typeface="Arial" panose="020B0604020202020204" pitchFamily="34" charset="0"/>
                <a:ea typeface="Times New Roman" panose="02020603050405020304" pitchFamily="18" charset="0"/>
                <a:cs typeface="Arial" panose="020B0604020202020204" pitchFamily="34" charset="0"/>
              </a:rPr>
              <a:t>χωρίς το εμβαδόν αυτό να υπολογίζεται στον συντελεστή δόμησης</a:t>
            </a:r>
          </a:p>
          <a:p>
            <a:pPr algn="just">
              <a:buClrTx/>
              <a:buFont typeface="Wingdings" panose="05000000000000000000" pitchFamily="2" charset="2"/>
              <a:buChar char="Ø"/>
            </a:pPr>
            <a:r>
              <a:rPr lang="el-GR" sz="2100" dirty="0">
                <a:effectLst/>
                <a:latin typeface="Arial" panose="020B0604020202020204" pitchFamily="34" charset="0"/>
                <a:ea typeface="Times New Roman" panose="02020603050405020304" pitchFamily="18" charset="0"/>
                <a:cs typeface="Arial" panose="020B0604020202020204" pitchFamily="34" charset="0"/>
              </a:rPr>
              <a:t>Δεν απαιτείται αυξημένο ύψος μεσοπατώματος (και μικρότερο των 2,60 μ.)</a:t>
            </a:r>
          </a:p>
          <a:p>
            <a:pPr algn="just">
              <a:buClrTx/>
              <a:buFont typeface="Wingdings" panose="05000000000000000000" pitchFamily="2" charset="2"/>
              <a:buChar char="Ø"/>
            </a:pPr>
            <a:r>
              <a:rPr lang="el-GR" sz="2100" u="sng" dirty="0">
                <a:effectLst/>
                <a:latin typeface="Arial" panose="020B0604020202020204" pitchFamily="34" charset="0"/>
                <a:ea typeface="Times New Roman" panose="02020603050405020304" pitchFamily="18" charset="0"/>
                <a:cs typeface="Arial" panose="020B0604020202020204" pitchFamily="34" charset="0"/>
              </a:rPr>
              <a:t>Δεν θα απαιτούνται επιπλέον χώροι στάθμευσης</a:t>
            </a:r>
          </a:p>
          <a:p>
            <a:pPr algn="just">
              <a:buClrTx/>
              <a:buFont typeface="Wingdings" panose="05000000000000000000" pitchFamily="2" charset="2"/>
              <a:buChar char="Ø"/>
            </a:pPr>
            <a:r>
              <a:rPr lang="el-GR" sz="2100" dirty="0">
                <a:latin typeface="Arial" panose="020B0604020202020204" pitchFamily="34" charset="0"/>
                <a:ea typeface="Times New Roman" panose="02020603050405020304" pitchFamily="18" charset="0"/>
                <a:cs typeface="Arial" panose="020B0604020202020204" pitchFamily="34" charset="0"/>
              </a:rPr>
              <a:t>Εφ</a:t>
            </a:r>
            <a:r>
              <a:rPr lang="el-GR" sz="2100" dirty="0">
                <a:effectLst/>
                <a:latin typeface="Arial" panose="020B0604020202020204" pitchFamily="34" charset="0"/>
                <a:ea typeface="Times New Roman" panose="02020603050405020304" pitchFamily="18" charset="0"/>
                <a:cs typeface="Arial" panose="020B0604020202020204" pitchFamily="34" charset="0"/>
              </a:rPr>
              <a:t>αρμόζεται και σε περιπτώσεις ενοποίησης καταστημάτων, ώστε να λειτουργούν ως ενιαία επιχείρηση (</a:t>
            </a:r>
            <a:r>
              <a:rPr lang="el-GR" sz="2100" dirty="0">
                <a:latin typeface="Arial" panose="020B0604020202020204" pitchFamily="34" charset="0"/>
                <a:ea typeface="Times New Roman" panose="02020603050405020304" pitchFamily="18" charset="0"/>
                <a:cs typeface="Arial" panose="020B0604020202020204" pitchFamily="34" charset="0"/>
              </a:rPr>
              <a:t>ανεξάρτητα υπέρβασης των </a:t>
            </a:r>
            <a:r>
              <a:rPr lang="el-GR" sz="2100" dirty="0">
                <a:effectLst/>
                <a:latin typeface="Arial" panose="020B0604020202020204" pitchFamily="34" charset="0"/>
                <a:ea typeface="Times New Roman" panose="02020603050405020304" pitchFamily="18" charset="0"/>
                <a:cs typeface="Arial" panose="020B0604020202020204" pitchFamily="34" charset="0"/>
              </a:rPr>
              <a:t>80 τ.μ.)</a:t>
            </a:r>
          </a:p>
          <a:p>
            <a:pPr algn="just">
              <a:buClrTx/>
              <a:buFont typeface="Wingdings" panose="05000000000000000000" pitchFamily="2" charset="2"/>
              <a:buChar char="Ø"/>
            </a:pPr>
            <a:r>
              <a:rPr lang="el-GR" sz="2100" dirty="0">
                <a:effectLst/>
                <a:latin typeface="Arial" panose="020B0604020202020204" pitchFamily="34" charset="0"/>
                <a:ea typeface="Times New Roman" panose="02020603050405020304" pitchFamily="18" charset="0"/>
                <a:cs typeface="Arial" panose="020B0604020202020204" pitchFamily="34" charset="0"/>
              </a:rPr>
              <a:t>Δεν απαιτείται η εξασφάλιση των υπογραφών των συνιδιοκτητών της </a:t>
            </a:r>
            <a:r>
              <a:rPr lang="el-GR" sz="2100" dirty="0" err="1">
                <a:effectLst/>
                <a:latin typeface="Arial" panose="020B0604020202020204" pitchFamily="34" charset="0"/>
                <a:ea typeface="Times New Roman" panose="02020603050405020304" pitchFamily="18" charset="0"/>
                <a:cs typeface="Arial" panose="020B0604020202020204" pitchFamily="34" charset="0"/>
              </a:rPr>
              <a:t>κοινόκτητης</a:t>
            </a:r>
            <a:r>
              <a:rPr lang="el-GR" sz="2100" dirty="0">
                <a:effectLst/>
                <a:latin typeface="Arial" panose="020B0604020202020204" pitchFamily="34" charset="0"/>
                <a:ea typeface="Times New Roman" panose="02020603050405020304" pitchFamily="18" charset="0"/>
                <a:cs typeface="Arial" panose="020B0604020202020204" pitchFamily="34" charset="0"/>
              </a:rPr>
              <a:t> οικοδομής (η ανάπτυξη </a:t>
            </a:r>
            <a:r>
              <a:rPr lang="el-GR" sz="2100" dirty="0">
                <a:latin typeface="Arial" panose="020B0604020202020204" pitchFamily="34" charset="0"/>
                <a:ea typeface="Times New Roman" panose="02020603050405020304" pitchFamily="18" charset="0"/>
                <a:cs typeface="Arial" panose="020B0604020202020204" pitchFamily="34" charset="0"/>
              </a:rPr>
              <a:t>αφορά τη  μονάδα)</a:t>
            </a:r>
          </a:p>
          <a:p>
            <a:pPr algn="just">
              <a:buClrTx/>
              <a:buFont typeface="Wingdings" panose="05000000000000000000" pitchFamily="2" charset="2"/>
              <a:buChar char="Ø"/>
            </a:pPr>
            <a:r>
              <a:rPr lang="el-GR" sz="2100" dirty="0">
                <a:effectLst/>
                <a:latin typeface="Arial" panose="020B0604020202020204" pitchFamily="34" charset="0"/>
                <a:ea typeface="Times New Roman" panose="02020603050405020304" pitchFamily="18" charset="0"/>
                <a:cs typeface="Arial" panose="020B0604020202020204" pitchFamily="34" charset="0"/>
              </a:rPr>
              <a:t>Το επιπλέον εμβαδόν εγγράφεται στον Τίτλο Ιδιοκτησίας ωστόσο δεν λαμβάνεται υπόψη στον υπολογισμό του ποσοστού του μεριδίου στην </a:t>
            </a:r>
            <a:r>
              <a:rPr lang="el-GR" sz="2100" dirty="0" err="1">
                <a:effectLst/>
                <a:latin typeface="Arial" panose="020B0604020202020204" pitchFamily="34" charset="0"/>
                <a:ea typeface="Times New Roman" panose="02020603050405020304" pitchFamily="18" charset="0"/>
                <a:cs typeface="Arial" panose="020B0604020202020204" pitchFamily="34" charset="0"/>
              </a:rPr>
              <a:t>κοινόκτητη</a:t>
            </a:r>
            <a:r>
              <a:rPr lang="el-GR" sz="2100" dirty="0">
                <a:effectLst/>
                <a:latin typeface="Arial" panose="020B0604020202020204" pitchFamily="34" charset="0"/>
                <a:ea typeface="Times New Roman" panose="02020603050405020304" pitchFamily="18" charset="0"/>
                <a:cs typeface="Arial" panose="020B0604020202020204" pitchFamily="34" charset="0"/>
              </a:rPr>
              <a:t> ιδιοκτησία</a:t>
            </a:r>
          </a:p>
          <a:p>
            <a:pPr algn="just">
              <a:buClrTx/>
              <a:buFont typeface="Wingdings" panose="05000000000000000000" pitchFamily="2" charset="2"/>
              <a:buChar char="Ø"/>
            </a:pPr>
            <a:r>
              <a:rPr lang="el-GR" sz="2100" u="sng" dirty="0">
                <a:latin typeface="Arial" panose="020B0604020202020204" pitchFamily="34" charset="0"/>
                <a:ea typeface="Times New Roman" panose="02020603050405020304" pitchFamily="18" charset="0"/>
                <a:cs typeface="Arial" panose="020B0604020202020204" pitchFamily="34" charset="0"/>
              </a:rPr>
              <a:t>Δεν καταβάλλεται κανένα αντιστάθμισμα - στήριξη μικρών επιχειρήσεων των οποίων απαιτείται η νομιμοποίηση για τυχόν χορηγίες</a:t>
            </a:r>
            <a:endParaRPr lang="en-CY" sz="2100" u="sng"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92454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C405-CE39-F49F-A94A-866634C1A710}"/>
              </a:ext>
            </a:extLst>
          </p:cNvPr>
          <p:cNvSpPr>
            <a:spLocks noGrp="1"/>
          </p:cNvSpPr>
          <p:nvPr>
            <p:ph type="title"/>
          </p:nvPr>
        </p:nvSpPr>
        <p:spPr>
          <a:xfrm>
            <a:off x="179512" y="228600"/>
            <a:ext cx="8586536" cy="990600"/>
          </a:xfrm>
        </p:spPr>
        <p:txBody>
          <a:bodyPr>
            <a:normAutofit fontScale="90000"/>
          </a:bodyPr>
          <a:lstStyle/>
          <a:p>
            <a:r>
              <a:rPr lang="el-GR" sz="3200" b="1" u="sng" dirty="0">
                <a:solidFill>
                  <a:srgbClr val="FF0000"/>
                </a:solidFill>
                <a:ea typeface="Times New Roman" panose="02020603050405020304" pitchFamily="18" charset="0"/>
              </a:rPr>
              <a:t>Α.6</a:t>
            </a:r>
            <a:br>
              <a:rPr lang="el-GR" sz="3200" b="1" u="sng" dirty="0">
                <a:solidFill>
                  <a:srgbClr val="FF0000"/>
                </a:solidFill>
                <a:ea typeface="Times New Roman" panose="02020603050405020304" pitchFamily="18" charset="0"/>
              </a:rPr>
            </a:br>
            <a:r>
              <a:rPr lang="el-GR" sz="2400" b="1" u="sng" dirty="0">
                <a:effectLst/>
                <a:ea typeface="Times New Roman" panose="02020603050405020304" pitchFamily="18" charset="0"/>
              </a:rPr>
              <a:t>ΑΝΑΠΤΥΞΗ ΑΝΑΨΥΧΗΣ/ΨΥΧΑΓΩΓΙΑΣ  (ΚΑΦΕΤΕΡΙΑ, ΕΣΤΙΑΤΟΡΙΟ, κ.ά.)</a:t>
            </a:r>
            <a:endParaRPr lang="en-GB" sz="2400" b="1" u="sng" dirty="0"/>
          </a:p>
        </p:txBody>
      </p:sp>
      <p:sp>
        <p:nvSpPr>
          <p:cNvPr id="4" name="Content Placeholder 3">
            <a:extLst>
              <a:ext uri="{FF2B5EF4-FFF2-40B4-BE49-F238E27FC236}">
                <a16:creationId xmlns:a16="http://schemas.microsoft.com/office/drawing/2014/main" id="{4A92CF9D-630A-1247-4F00-1E51A0817258}"/>
              </a:ext>
            </a:extLst>
          </p:cNvPr>
          <p:cNvSpPr>
            <a:spLocks noGrp="1"/>
          </p:cNvSpPr>
          <p:nvPr>
            <p:ph sz="quarter" idx="1"/>
          </p:nvPr>
        </p:nvSpPr>
        <p:spPr>
          <a:xfrm>
            <a:off x="179512" y="1484784"/>
            <a:ext cx="8856984" cy="5256584"/>
          </a:xfrm>
        </p:spPr>
        <p:txBody>
          <a:bodyPr>
            <a:normAutofit fontScale="25000" lnSpcReduction="20000"/>
          </a:bodyPr>
          <a:lstStyle/>
          <a:p>
            <a:pPr marL="0" indent="0" algn="just">
              <a:buClrTx/>
              <a:buNone/>
            </a:pPr>
            <a:r>
              <a:rPr lang="el-GR" sz="7200" b="1" u="sng" dirty="0">
                <a:solidFill>
                  <a:srgbClr val="FF0000"/>
                </a:solidFill>
                <a:latin typeface="Arial" panose="020B0604020202020204" pitchFamily="34" charset="0"/>
                <a:cs typeface="Arial" panose="020B0604020202020204" pitchFamily="34" charset="0"/>
              </a:rPr>
              <a:t>ΠΕΡΙΠΤΩΣΗ 1</a:t>
            </a:r>
            <a:r>
              <a:rPr lang="el-GR" sz="7200" u="sng" dirty="0">
                <a:solidFill>
                  <a:srgbClr val="FF0000"/>
                </a:solidFill>
                <a:latin typeface="Arial" panose="020B0604020202020204" pitchFamily="34" charset="0"/>
                <a:cs typeface="Arial" panose="020B0604020202020204" pitchFamily="34" charset="0"/>
              </a:rPr>
              <a:t> </a:t>
            </a:r>
            <a:r>
              <a:rPr lang="el-GR" sz="7200" b="1" u="sng" dirty="0">
                <a:solidFill>
                  <a:srgbClr val="FF0000"/>
                </a:solidFill>
                <a:latin typeface="Arial" panose="020B0604020202020204" pitchFamily="34" charset="0"/>
                <a:cs typeface="Arial" panose="020B0604020202020204" pitchFamily="34" charset="0"/>
              </a:rPr>
              <a:t>- Μετατροπή Μεσοπατώματος σε Κύρια Χρήση</a:t>
            </a:r>
          </a:p>
          <a:p>
            <a:pPr marL="0" indent="0" algn="just">
              <a:buClrTx/>
              <a:buNone/>
            </a:pPr>
            <a:r>
              <a:rPr lang="el-GR" sz="7200" dirty="0">
                <a:latin typeface="Arial" panose="020B0604020202020204" pitchFamily="34" charset="0"/>
                <a:cs typeface="Arial" panose="020B0604020202020204" pitchFamily="34" charset="0"/>
              </a:rPr>
              <a:t>Μετατροπή μεσοπατώματος σε κύρια χρήση, με αύξηση του επιτρεπόμενου συντελεστή δόμησης,</a:t>
            </a:r>
            <a:r>
              <a:rPr lang="el-GR" sz="7200" u="sng" dirty="0">
                <a:effectLst/>
                <a:latin typeface="Arial" panose="020B0604020202020204" pitchFamily="34" charset="0"/>
                <a:ea typeface="Times New Roman" panose="02020603050405020304" pitchFamily="18" charset="0"/>
                <a:cs typeface="Arial" panose="020B0604020202020204" pitchFamily="34" charset="0"/>
              </a:rPr>
              <a:t> χωρίς το εμβαδόν αυτό να υπολογίζεται στον συντελεστή δόμησης</a:t>
            </a:r>
            <a:r>
              <a:rPr lang="el-GR" sz="7200" dirty="0">
                <a:latin typeface="Arial" panose="020B0604020202020204" pitchFamily="34" charset="0"/>
                <a:cs typeface="Arial" panose="020B0604020202020204" pitchFamily="34" charset="0"/>
              </a:rPr>
              <a:t> </a:t>
            </a:r>
            <a:r>
              <a:rPr lang="el-GR" sz="7200" u="sng" dirty="0">
                <a:latin typeface="Arial" panose="020B0604020202020204" pitchFamily="34" charset="0"/>
                <a:cs typeface="Arial" panose="020B0604020202020204" pitchFamily="34" charset="0"/>
              </a:rPr>
              <a:t>κατά 20% του ισχύοντος ή μέχρι 100 τ.μ., οποιοδήποτε είναι μικρότερο. </a:t>
            </a:r>
            <a:r>
              <a:rPr lang="el-GR" sz="7200" dirty="0">
                <a:effectLst/>
                <a:latin typeface="Arial" panose="020B0604020202020204" pitchFamily="34" charset="0"/>
                <a:ea typeface="Times New Roman" panose="02020603050405020304" pitchFamily="18" charset="0"/>
                <a:cs typeface="Arial" panose="020B0604020202020204" pitchFamily="34" charset="0"/>
              </a:rPr>
              <a:t>Δεν απαιτείται η εξασφάλιση των υπογραφών των συνιδιοκτητών της </a:t>
            </a:r>
            <a:r>
              <a:rPr lang="el-GR" sz="7200" dirty="0" err="1">
                <a:effectLst/>
                <a:latin typeface="Arial" panose="020B0604020202020204" pitchFamily="34" charset="0"/>
                <a:ea typeface="Times New Roman" panose="02020603050405020304" pitchFamily="18" charset="0"/>
                <a:cs typeface="Arial" panose="020B0604020202020204" pitchFamily="34" charset="0"/>
              </a:rPr>
              <a:t>κοινόκτητης</a:t>
            </a:r>
            <a:r>
              <a:rPr lang="el-GR" sz="7200" dirty="0">
                <a:effectLst/>
                <a:latin typeface="Arial" panose="020B0604020202020204" pitchFamily="34" charset="0"/>
                <a:ea typeface="Times New Roman" panose="02020603050405020304" pitchFamily="18" charset="0"/>
                <a:cs typeface="Arial" panose="020B0604020202020204" pitchFamily="34" charset="0"/>
              </a:rPr>
              <a:t> οικοδομής (η ανάπτυξη </a:t>
            </a:r>
            <a:r>
              <a:rPr lang="el-GR" sz="7200" dirty="0">
                <a:latin typeface="Arial" panose="020B0604020202020204" pitchFamily="34" charset="0"/>
                <a:ea typeface="Times New Roman" panose="02020603050405020304" pitchFamily="18" charset="0"/>
                <a:cs typeface="Arial" panose="020B0604020202020204" pitchFamily="34" charset="0"/>
              </a:rPr>
              <a:t>αφορά τη  μονάδα)</a:t>
            </a:r>
          </a:p>
          <a:p>
            <a:pPr marL="0" indent="0" algn="just">
              <a:buClrTx/>
              <a:buNone/>
            </a:pPr>
            <a:r>
              <a:rPr lang="el-GR" sz="7200" b="1" u="sng" dirty="0">
                <a:solidFill>
                  <a:srgbClr val="FF0000"/>
                </a:solidFill>
                <a:latin typeface="Arial" panose="020B0604020202020204" pitchFamily="34" charset="0"/>
                <a:cs typeface="Arial" panose="020B0604020202020204" pitchFamily="34" charset="0"/>
              </a:rPr>
              <a:t>ΠΕΡΙΠΤΩΣΗ 2 - Δημιουργία Υπαίθριου Χώρου Εστίασης</a:t>
            </a:r>
          </a:p>
          <a:p>
            <a:pPr marL="0" indent="0" algn="just">
              <a:buClrTx/>
              <a:buNone/>
            </a:pPr>
            <a:r>
              <a:rPr lang="el-GR" sz="7200" dirty="0">
                <a:latin typeface="Arial" panose="020B0604020202020204" pitchFamily="34" charset="0"/>
                <a:cs typeface="Arial" panose="020B0604020202020204" pitchFamily="34" charset="0"/>
              </a:rPr>
              <a:t>Δημιουργία εξωτερικού χώρου εστίασης με ελαφριές κατασκευές για σκιασμό, όταν το εμβαδόν του δεν υπερβαίνει το 30% του εμβαδού του </a:t>
            </a:r>
            <a:r>
              <a:rPr lang="el-GR" sz="7200" dirty="0" err="1">
                <a:latin typeface="Arial" panose="020B0604020202020204" pitchFamily="34" charset="0"/>
                <a:cs typeface="Arial" panose="020B0604020202020204" pitchFamily="34" charset="0"/>
              </a:rPr>
              <a:t>εγκριμένου</a:t>
            </a:r>
            <a:r>
              <a:rPr lang="el-GR" sz="7200" dirty="0">
                <a:latin typeface="Arial" panose="020B0604020202020204" pitchFamily="34" charset="0"/>
                <a:cs typeface="Arial" panose="020B0604020202020204" pitchFamily="34" charset="0"/>
              </a:rPr>
              <a:t> εσωτερικού χώρου εστίασης, σε χώρο που έχει εγγραφεί ως περιορισμένη </a:t>
            </a:r>
            <a:r>
              <a:rPr lang="el-GR" sz="7200" dirty="0" err="1">
                <a:latin typeface="Arial" panose="020B0604020202020204" pitchFamily="34" charset="0"/>
                <a:cs typeface="Arial" panose="020B0604020202020204" pitchFamily="34" charset="0"/>
              </a:rPr>
              <a:t>κοινόκτητη</a:t>
            </a:r>
            <a:r>
              <a:rPr lang="el-GR" sz="7200" dirty="0">
                <a:latin typeface="Arial" panose="020B0604020202020204" pitchFamily="34" charset="0"/>
                <a:cs typeface="Arial" panose="020B0604020202020204" pitchFamily="34" charset="0"/>
              </a:rPr>
              <a:t> ιδιοκτησία (άδεια χρήσης), και νοουμένου ότι εξασφαλισθεί το σύνολο των υπογραφών των συνιδιοκτητών, και η σύμφωνη γνώμη της Τοπικής Αρχής</a:t>
            </a:r>
          </a:p>
          <a:p>
            <a:pPr marL="0" indent="0" algn="just">
              <a:buClrTx/>
              <a:buNone/>
            </a:pPr>
            <a:r>
              <a:rPr lang="el-GR" sz="72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ΠΕΡΙΠΤΩΣΗ 3 - </a:t>
            </a:r>
            <a:r>
              <a:rPr lang="el-GR" sz="72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Επέκταση του Εσωτερικού Χώρου</a:t>
            </a:r>
          </a:p>
          <a:p>
            <a:pPr marL="0" indent="0" algn="just">
              <a:buClrTx/>
              <a:buNone/>
            </a:pPr>
            <a:r>
              <a:rPr lang="el-GR" sz="7200" dirty="0">
                <a:effectLst/>
                <a:latin typeface="Arial" panose="020B0604020202020204" pitchFamily="34" charset="0"/>
                <a:ea typeface="Times New Roman" panose="02020603050405020304" pitchFamily="18" charset="0"/>
                <a:cs typeface="Arial" panose="020B0604020202020204" pitchFamily="34" charset="0"/>
              </a:rPr>
              <a:t>Επέκταση του εσωτερικού χώρου (</a:t>
            </a:r>
            <a:r>
              <a:rPr lang="el-GR" sz="7200" dirty="0" err="1">
                <a:effectLst/>
                <a:latin typeface="Arial" panose="020B0604020202020204" pitchFamily="34" charset="0"/>
                <a:ea typeface="Times New Roman" panose="02020603050405020304" pitchFamily="18" charset="0"/>
                <a:cs typeface="Arial" panose="020B0604020202020204" pitchFamily="34" charset="0"/>
              </a:rPr>
              <a:t>υλοποιηθείσα</a:t>
            </a:r>
            <a:r>
              <a:rPr lang="el-GR" sz="7200" dirty="0">
                <a:effectLst/>
                <a:latin typeface="Arial" panose="020B0604020202020204" pitchFamily="34" charset="0"/>
                <a:ea typeface="Times New Roman" panose="02020603050405020304" pitchFamily="18" charset="0"/>
                <a:cs typeface="Arial" panose="020B0604020202020204" pitchFamily="34" charset="0"/>
              </a:rPr>
              <a:t> επέκταση εκτός κελύφους της κυρίως οικοδομής) </a:t>
            </a:r>
            <a:r>
              <a:rPr lang="el-GR" sz="7200" u="sng" dirty="0">
                <a:latin typeface="Arial" panose="020B0604020202020204" pitchFamily="34" charset="0"/>
                <a:cs typeface="Arial" panose="020B0604020202020204" pitchFamily="34" charset="0"/>
              </a:rPr>
              <a:t>κατά 20% του ισχύοντος ή μέχρι 100 τ.μ., οποιοδήποτε είναι μικρότερο</a:t>
            </a:r>
            <a:r>
              <a:rPr lang="el-GR" sz="7200" dirty="0">
                <a:latin typeface="Arial" panose="020B0604020202020204" pitchFamily="34" charset="0"/>
                <a:cs typeface="Arial" panose="020B0604020202020204" pitchFamily="34" charset="0"/>
              </a:rPr>
              <a:t>,  </a:t>
            </a:r>
            <a:r>
              <a:rPr lang="el-GR" sz="7200" dirty="0">
                <a:effectLst/>
                <a:latin typeface="Arial" panose="020B0604020202020204" pitchFamily="34" charset="0"/>
                <a:ea typeface="Times New Roman" panose="02020603050405020304" pitchFamily="18" charset="0"/>
                <a:cs typeface="Arial" panose="020B0604020202020204" pitchFamily="34" charset="0"/>
              </a:rPr>
              <a:t>μόνο σε περιπτώσεις που το τεμάχιο είτε ανήκει σε ένα ιδιοκτήτη, είτε, </a:t>
            </a:r>
            <a:r>
              <a:rPr lang="el-GR" sz="7200" dirty="0">
                <a:latin typeface="Arial" panose="020B0604020202020204" pitchFamily="34" charset="0"/>
                <a:ea typeface="Times New Roman" panose="02020603050405020304" pitchFamily="18" charset="0"/>
                <a:cs typeface="Arial" panose="020B0604020202020204" pitchFamily="34" charset="0"/>
              </a:rPr>
              <a:t>σε περίπτωση συνιδιοκτητών, </a:t>
            </a:r>
            <a:r>
              <a:rPr lang="el-GR" sz="7200" dirty="0">
                <a:effectLst/>
                <a:latin typeface="Arial" panose="020B0604020202020204" pitchFamily="34" charset="0"/>
                <a:ea typeface="Times New Roman" panose="02020603050405020304" pitchFamily="18" charset="0"/>
                <a:cs typeface="Arial" panose="020B0604020202020204" pitchFamily="34" charset="0"/>
              </a:rPr>
              <a:t>είναι εξ αντικειμένου εμφανές ότι το τμήμα όπου υλοποιείται η ανάπτυξη  ανήκει στον </a:t>
            </a:r>
            <a:r>
              <a:rPr lang="el-GR" sz="7200" dirty="0" err="1">
                <a:effectLst/>
                <a:latin typeface="Arial" panose="020B0604020202020204" pitchFamily="34" charset="0"/>
                <a:ea typeface="Times New Roman" panose="02020603050405020304" pitchFamily="18" charset="0"/>
                <a:cs typeface="Arial" panose="020B0604020202020204" pitchFamily="34" charset="0"/>
              </a:rPr>
              <a:t>αιτητή</a:t>
            </a:r>
            <a:r>
              <a:rPr lang="el-GR" sz="7200" dirty="0">
                <a:latin typeface="Arial" panose="020B0604020202020204" pitchFamily="34" charset="0"/>
                <a:ea typeface="Times New Roman" panose="02020603050405020304" pitchFamily="18" charset="0"/>
                <a:cs typeface="Arial" panose="020B0604020202020204" pitchFamily="34" charset="0"/>
              </a:rPr>
              <a:t>, εξαιρουμένων </a:t>
            </a:r>
            <a:r>
              <a:rPr lang="el-GR" sz="7200" dirty="0" err="1">
                <a:latin typeface="Arial" panose="020B0604020202020204" pitchFamily="34" charset="0"/>
                <a:ea typeface="Times New Roman" panose="02020603050405020304" pitchFamily="18" charset="0"/>
                <a:cs typeface="Arial" panose="020B0604020202020204" pitchFamily="34" charset="0"/>
              </a:rPr>
              <a:t>κοινόκτητων</a:t>
            </a:r>
            <a:r>
              <a:rPr lang="el-GR" sz="7200" dirty="0">
                <a:latin typeface="Arial" panose="020B0604020202020204" pitchFamily="34" charset="0"/>
                <a:ea typeface="Times New Roman" panose="02020603050405020304" pitchFamily="18" charset="0"/>
                <a:cs typeface="Arial" panose="020B0604020202020204" pitchFamily="34" charset="0"/>
              </a:rPr>
              <a:t> </a:t>
            </a:r>
            <a:r>
              <a:rPr lang="el-GR" sz="7200" dirty="0">
                <a:latin typeface="Arial" panose="020B0604020202020204" pitchFamily="34" charset="0"/>
                <a:cs typeface="Arial" panose="020B0604020202020204" pitchFamily="34" charset="0"/>
              </a:rPr>
              <a:t>οικοδομών,  και νοουμένου ότι δεν επηρεάζονται οι ανέσεις των περιοίκων</a:t>
            </a:r>
            <a:r>
              <a:rPr lang="el-GR" sz="7200" dirty="0">
                <a:effectLst/>
                <a:latin typeface="Arial" panose="020B0604020202020204" pitchFamily="34" charset="0"/>
                <a:ea typeface="Times New Roman" panose="02020603050405020304" pitchFamily="18" charset="0"/>
                <a:cs typeface="Arial" panose="020B0604020202020204" pitchFamily="34" charset="0"/>
              </a:rPr>
              <a:t> </a:t>
            </a:r>
            <a:endParaRPr lang="el-GR" sz="7200" dirty="0">
              <a:latin typeface="Arial" panose="020B0604020202020204" pitchFamily="34" charset="0"/>
              <a:ea typeface="Times New Roman" panose="02020603050405020304" pitchFamily="18" charset="0"/>
              <a:cs typeface="Arial" panose="020B0604020202020204" pitchFamily="34" charset="0"/>
            </a:endParaRPr>
          </a:p>
          <a:p>
            <a:pPr marL="0" indent="0" algn="just">
              <a:buClrTx/>
              <a:buNone/>
            </a:pPr>
            <a:r>
              <a:rPr lang="el-GR" sz="7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l-GR" sz="7200" dirty="0">
                <a:effectLst/>
                <a:latin typeface="Arial" panose="020B0604020202020204" pitchFamily="34" charset="0"/>
                <a:ea typeface="Times New Roman" panose="02020603050405020304" pitchFamily="18" charset="0"/>
                <a:cs typeface="Arial" panose="020B0604020202020204" pitchFamily="34" charset="0"/>
              </a:rPr>
              <a:t> </a:t>
            </a:r>
            <a:r>
              <a:rPr lang="el-GR" sz="7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Μόνο στις περιπτώσεις αυτές, καταβάλλεται </a:t>
            </a:r>
            <a:r>
              <a:rPr lang="el-GR" sz="72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αντιστάθμισμα ύψους 30% της αξίας του δομήσιμου εμβαδού</a:t>
            </a:r>
            <a:endParaRPr lang="en-US" sz="7200" b="1" u="sng" dirty="0">
              <a:solidFill>
                <a:srgbClr val="FF0000"/>
              </a:solidFill>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757861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BA7D0-D3E5-F906-8B8E-B70A6460CA14}"/>
              </a:ext>
            </a:extLst>
          </p:cNvPr>
          <p:cNvSpPr>
            <a:spLocks noGrp="1"/>
          </p:cNvSpPr>
          <p:nvPr>
            <p:ph type="title"/>
          </p:nvPr>
        </p:nvSpPr>
        <p:spPr>
          <a:xfrm>
            <a:off x="179512" y="0"/>
            <a:ext cx="8784976" cy="1219200"/>
          </a:xfrm>
        </p:spPr>
        <p:txBody>
          <a:bodyPr>
            <a:noAutofit/>
          </a:bodyPr>
          <a:lstStyle/>
          <a:p>
            <a:br>
              <a:rPr lang="el-GR" sz="3200" b="1" u="sng" dirty="0">
                <a:solidFill>
                  <a:srgbClr val="FF0000"/>
                </a:solidFill>
                <a:ea typeface="Times New Roman" panose="02020603050405020304" pitchFamily="18" charset="0"/>
              </a:rPr>
            </a:br>
            <a:r>
              <a:rPr lang="el-GR" sz="3200" b="1" u="sng" dirty="0">
                <a:solidFill>
                  <a:srgbClr val="FF0000"/>
                </a:solidFill>
                <a:ea typeface="Times New Roman" panose="02020603050405020304" pitchFamily="18" charset="0"/>
              </a:rPr>
              <a:t>Β.</a:t>
            </a:r>
            <a:br>
              <a:rPr lang="el-GR" sz="3200" b="1" u="sng" dirty="0">
                <a:solidFill>
                  <a:srgbClr val="FF0000"/>
                </a:solidFill>
                <a:ea typeface="Times New Roman" panose="02020603050405020304" pitchFamily="18" charset="0"/>
              </a:rPr>
            </a:br>
            <a:r>
              <a:rPr lang="el-GR" sz="2400" b="1" u="sng" dirty="0">
                <a:effectLst/>
                <a:ea typeface="Times New Roman" panose="02020603050405020304" pitchFamily="18" charset="0"/>
              </a:rPr>
              <a:t>ΑΛΛΑΓΗ ΧΡΗΣΗΣ ΤΜΗΜΑΤΟΣ ΟΙΚΙΣΤΙΚΗΣ ΜΟΝΑΔΑΣ </a:t>
            </a:r>
            <a:br>
              <a:rPr lang="el-GR" sz="2400" b="1" u="sng" dirty="0">
                <a:effectLst/>
                <a:ea typeface="Times New Roman" panose="02020603050405020304" pitchFamily="18" charset="0"/>
              </a:rPr>
            </a:br>
            <a:r>
              <a:rPr lang="el-GR" sz="2400" b="1" u="sng" dirty="0">
                <a:effectLst/>
                <a:ea typeface="Times New Roman" panose="02020603050405020304" pitchFamily="18" charset="0"/>
              </a:rPr>
              <a:t>ΣΕ ΕΠΑΓΓΕΛΜΑΤΙΚΗ ΣΤΕΓΗ</a:t>
            </a:r>
            <a:br>
              <a:rPr lang="en-GB" sz="2400" b="1" u="sng" dirty="0"/>
            </a:br>
            <a:endParaRPr lang="en-GB" sz="2400" b="1" u="sng" dirty="0"/>
          </a:p>
        </p:txBody>
      </p:sp>
      <p:sp>
        <p:nvSpPr>
          <p:cNvPr id="4" name="Content Placeholder 3">
            <a:extLst>
              <a:ext uri="{FF2B5EF4-FFF2-40B4-BE49-F238E27FC236}">
                <a16:creationId xmlns:a16="http://schemas.microsoft.com/office/drawing/2014/main" id="{BA54D970-F5DB-0865-C7B1-0F5E9C21D015}"/>
              </a:ext>
            </a:extLst>
          </p:cNvPr>
          <p:cNvSpPr>
            <a:spLocks noGrp="1"/>
          </p:cNvSpPr>
          <p:nvPr>
            <p:ph sz="quarter" idx="1"/>
          </p:nvPr>
        </p:nvSpPr>
        <p:spPr>
          <a:xfrm>
            <a:off x="107504" y="1600200"/>
            <a:ext cx="8856984" cy="5257800"/>
          </a:xfrm>
        </p:spPr>
        <p:txBody>
          <a:bodyPr>
            <a:normAutofit fontScale="25000" lnSpcReduction="20000"/>
          </a:bodyPr>
          <a:lstStyle/>
          <a:p>
            <a:pPr marL="0" indent="0" algn="just">
              <a:buClrTx/>
              <a:buNone/>
            </a:pPr>
            <a:endParaRPr lang="el-GR" sz="3200" dirty="0"/>
          </a:p>
          <a:p>
            <a:pPr algn="just">
              <a:buClrTx/>
              <a:buFont typeface="Wingdings" panose="05000000000000000000" pitchFamily="2" charset="2"/>
              <a:buChar char="Ø"/>
            </a:pPr>
            <a:r>
              <a:rPr lang="el-GR" sz="8000" dirty="0"/>
              <a:t>Αλλαγή χρήσης για μετατροπή τμήματος κατοικίας σε επαγγελματική στέγη, μόνο για περιπτώσεις περιορισμένου εμβαδού, </a:t>
            </a:r>
            <a:r>
              <a:rPr lang="el-GR" sz="8000" u="sng" dirty="0"/>
              <a:t>της τάξης των 60 τ.μ., </a:t>
            </a:r>
            <a:r>
              <a:rPr lang="el-GR" sz="8000" dirty="0"/>
              <a:t>εφόσον η μετατροπή έχει υλοποιηθεί για δραστηριοποίηση του ιδιοκτήτη ή των μελών της οικογένειας του</a:t>
            </a:r>
          </a:p>
          <a:p>
            <a:pPr algn="just">
              <a:buClrTx/>
              <a:buFont typeface="Wingdings" panose="05000000000000000000" pitchFamily="2" charset="2"/>
              <a:buChar char="Ø"/>
            </a:pPr>
            <a:r>
              <a:rPr lang="el-GR" sz="8000" dirty="0"/>
              <a:t>Αποκλειστικά για  επαγγέλματα παροχής υπηρεσιών, όπως ιατρείο, γραφείο, μικρό φροντιστήριο μίας αίθουσας διδασκαλίας, εργαστήριο Κατηγορίας Γ’</a:t>
            </a:r>
          </a:p>
          <a:p>
            <a:pPr algn="just">
              <a:buClrTx/>
              <a:buFont typeface="Wingdings" panose="05000000000000000000" pitchFamily="2" charset="2"/>
              <a:buChar char="Ø"/>
            </a:pPr>
            <a:r>
              <a:rPr lang="el-GR" sz="8000" dirty="0"/>
              <a:t>Χωρίς εφαρμογή της </a:t>
            </a:r>
            <a:r>
              <a:rPr lang="el-GR" sz="8000" u="sng" dirty="0"/>
              <a:t>πρόνοιας για μείωση του ισχύοντος συντελεστή δόμησης στο 70%</a:t>
            </a:r>
          </a:p>
          <a:p>
            <a:pPr algn="just">
              <a:buClrTx/>
              <a:buFont typeface="Wingdings" panose="05000000000000000000" pitchFamily="2" charset="2"/>
              <a:buChar char="Ø"/>
            </a:pPr>
            <a:r>
              <a:rPr lang="el-GR" sz="8000" dirty="0"/>
              <a:t>Δεν θα απαιτείται η υπόδειξη του πρώτου επιπρόσθετου χώρου στάθμευσης</a:t>
            </a:r>
          </a:p>
          <a:p>
            <a:pPr algn="just">
              <a:buClrTx/>
              <a:buFont typeface="Wingdings" panose="05000000000000000000" pitchFamily="2" charset="2"/>
              <a:buChar char="Ø"/>
            </a:pPr>
            <a:r>
              <a:rPr lang="el-GR" sz="8000" dirty="0"/>
              <a:t>Εφαρμόζεται και σε περιπτώσεις που με βάση τις πρόνοιες του Σχεδίου Ανάπτυξης </a:t>
            </a:r>
            <a:r>
              <a:rPr lang="el-GR" sz="8000" u="sng" dirty="0"/>
              <a:t>δεν</a:t>
            </a:r>
            <a:r>
              <a:rPr lang="el-GR" sz="8000" dirty="0"/>
              <a:t> είναι δυνατή η </a:t>
            </a:r>
            <a:r>
              <a:rPr lang="el-GR" sz="8000" dirty="0" err="1"/>
              <a:t>χωροθέτηση</a:t>
            </a:r>
            <a:r>
              <a:rPr lang="el-GR" sz="8000" dirty="0"/>
              <a:t> τέτοιας ανάπτυξης (π.χ. σε Οικιστική Ζώνη πρέπει να εφάπτεται σε κύριο δρόμο), νοουμένου ότι δεν δημιουργούνται αρνητικές επιπτώσεις στις ανέσεις των περιοίκων ή προβλήματα οδικής ασφάλειας</a:t>
            </a:r>
          </a:p>
          <a:p>
            <a:pPr algn="just">
              <a:buClrTx/>
              <a:buFont typeface="Wingdings" panose="05000000000000000000" pitchFamily="2" charset="2"/>
              <a:buChar char="Ø"/>
            </a:pPr>
            <a:r>
              <a:rPr lang="el-GR" sz="8000" dirty="0"/>
              <a:t>Εφαρμόζεται και σε περιπτώσεις οικιστικών μονάδων σε πολυκατοικίες μόνο αν η προτεινόμενη ανάπτυξη είναι επιτρεπόμενη με βάση το Σχέδιο Ανάπτυξης, και νοουμένου ότι εξασφαλισθούν οι υπογραφές του συνόλου των συνιδιοκτητών</a:t>
            </a:r>
          </a:p>
          <a:p>
            <a:pPr marL="0" indent="0">
              <a:buNone/>
            </a:pPr>
            <a:endParaRPr lang="en-GB" dirty="0"/>
          </a:p>
        </p:txBody>
      </p:sp>
    </p:spTree>
    <p:extLst>
      <p:ext uri="{BB962C8B-B14F-4D97-AF65-F5344CB8AC3E}">
        <p14:creationId xmlns:p14="http://schemas.microsoft.com/office/powerpoint/2010/main" val="1694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2923-A9F7-E8AB-9092-D3487ACEA2DC}"/>
              </a:ext>
            </a:extLst>
          </p:cNvPr>
          <p:cNvSpPr>
            <a:spLocks noGrp="1"/>
          </p:cNvSpPr>
          <p:nvPr>
            <p:ph type="title"/>
          </p:nvPr>
        </p:nvSpPr>
        <p:spPr/>
        <p:txBody>
          <a:bodyPr>
            <a:normAutofit fontScale="90000"/>
          </a:bodyPr>
          <a:lstStyle/>
          <a:p>
            <a:pPr algn="ctr"/>
            <a:br>
              <a:rPr lang="el-GR" sz="2200" b="1" dirty="0">
                <a:solidFill>
                  <a:schemeClr val="accent2">
                    <a:lumMod val="75000"/>
                  </a:schemeClr>
                </a:solidFill>
                <a:latin typeface="Calibri" pitchFamily="34" charset="0"/>
                <a:cs typeface="Calibri" pitchFamily="34" charset="0"/>
              </a:rPr>
            </a:br>
            <a:br>
              <a:rPr lang="el-GR" sz="2700" b="1" dirty="0">
                <a:solidFill>
                  <a:schemeClr val="accent2">
                    <a:lumMod val="75000"/>
                  </a:schemeClr>
                </a:solidFill>
                <a:latin typeface="Calibri" pitchFamily="34" charset="0"/>
                <a:cs typeface="Calibri" pitchFamily="34" charset="0"/>
              </a:rPr>
            </a:br>
            <a:r>
              <a:rPr lang="el-GR" sz="2700" b="1" dirty="0">
                <a:solidFill>
                  <a:schemeClr val="accent2">
                    <a:lumMod val="75000"/>
                  </a:schemeClr>
                </a:solidFill>
                <a:latin typeface="Calibri" pitchFamily="34" charset="0"/>
                <a:cs typeface="Calibri" pitchFamily="34" charset="0"/>
              </a:rPr>
              <a:t>ΓΕΝΙΚΑ ΓΙΑ ΤΟ ΘΕΜΑ ΑΥΘΑΙΡΕΤΩΝ ΚΑΤΑΣΚΕΥΩΝ</a:t>
            </a:r>
            <a:br>
              <a:rPr lang="en-US" sz="3100" b="1" dirty="0">
                <a:solidFill>
                  <a:schemeClr val="accent2">
                    <a:lumMod val="75000"/>
                  </a:schemeClr>
                </a:solidFill>
                <a:latin typeface="Calibri" pitchFamily="34" charset="0"/>
                <a:cs typeface="Calibri" pitchFamily="34" charset="0"/>
              </a:rPr>
            </a:br>
            <a:endParaRPr lang="en-GB" sz="3100" dirty="0"/>
          </a:p>
        </p:txBody>
      </p:sp>
      <p:sp>
        <p:nvSpPr>
          <p:cNvPr id="4" name="Content Placeholder 3">
            <a:extLst>
              <a:ext uri="{FF2B5EF4-FFF2-40B4-BE49-F238E27FC236}">
                <a16:creationId xmlns:a16="http://schemas.microsoft.com/office/drawing/2014/main" id="{E2C96998-F02C-57BA-C93D-50A256173ACE}"/>
              </a:ext>
            </a:extLst>
          </p:cNvPr>
          <p:cNvSpPr>
            <a:spLocks noGrp="1"/>
          </p:cNvSpPr>
          <p:nvPr>
            <p:ph sz="quarter" idx="1"/>
          </p:nvPr>
        </p:nvSpPr>
        <p:spPr>
          <a:xfrm>
            <a:off x="107504" y="1600200"/>
            <a:ext cx="8856984" cy="5213176"/>
          </a:xfrm>
        </p:spPr>
        <p:txBody>
          <a:bodyPr>
            <a:normAutofit fontScale="40000" lnSpcReduction="20000"/>
          </a:bodyPr>
          <a:lstStyle/>
          <a:p>
            <a:pPr algn="just">
              <a:lnSpc>
                <a:spcPct val="150000"/>
              </a:lnSpc>
            </a:pPr>
            <a:r>
              <a:rPr lang="el-GR" sz="3300" dirty="0">
                <a:latin typeface="Arial" panose="020B0604020202020204" pitchFamily="34" charset="0"/>
                <a:ea typeface="Times New Roman" panose="02020603050405020304" pitchFamily="18" charset="0"/>
                <a:cs typeface="Times New Roman" panose="02020603050405020304" pitchFamily="18" charset="0"/>
              </a:rPr>
              <a:t>Ως γνωστό, το 2011 </a:t>
            </a:r>
            <a:r>
              <a:rPr lang="el-GR" sz="3300" u="sng" dirty="0">
                <a:latin typeface="Arial" panose="020B0604020202020204" pitchFamily="34" charset="0"/>
                <a:ea typeface="Times New Roman" panose="02020603050405020304" pitchFamily="18" charset="0"/>
                <a:cs typeface="Times New Roman" panose="02020603050405020304" pitchFamily="18" charset="0"/>
              </a:rPr>
              <a:t>προωθήθηκαν ενέργειες για νομιμοποίηση παράνομων οικοδομών και κατασκευών</a:t>
            </a:r>
            <a:r>
              <a:rPr lang="el-GR" sz="3300" dirty="0">
                <a:latin typeface="Arial" panose="020B0604020202020204" pitchFamily="34" charset="0"/>
                <a:ea typeface="Times New Roman" panose="02020603050405020304" pitchFamily="18" charset="0"/>
                <a:cs typeface="Times New Roman" panose="02020603050405020304" pitchFamily="18" charset="0"/>
              </a:rPr>
              <a:t>, με στόχο την έκδοση Τίτλων Ιδιοκτησίας, δεδομένης και της δυσφήμησης της Κύπρου στο εξωτερικό, μετά από αγορές ακινήτων από ξένους πολίτες, και την αδυναμία εξασφάλισης Τίτλων Ιδιοκτησίας λόγω παρανομιών, είτε σε </a:t>
            </a:r>
            <a:r>
              <a:rPr lang="el-GR" sz="3300" dirty="0" err="1">
                <a:latin typeface="Arial" panose="020B0604020202020204" pitchFamily="34" charset="0"/>
                <a:ea typeface="Times New Roman" panose="02020603050405020304" pitchFamily="18" charset="0"/>
                <a:cs typeface="Times New Roman" panose="02020603050405020304" pitchFamily="18" charset="0"/>
              </a:rPr>
              <a:t>κοινόκτητες</a:t>
            </a:r>
            <a:r>
              <a:rPr lang="el-GR" sz="3300" dirty="0">
                <a:latin typeface="Arial" panose="020B0604020202020204" pitchFamily="34" charset="0"/>
                <a:ea typeface="Times New Roman" panose="02020603050405020304" pitchFamily="18" charset="0"/>
                <a:cs typeface="Times New Roman" panose="02020603050405020304" pitchFamily="18" charset="0"/>
              </a:rPr>
              <a:t> οικοδομές, είτε σε ενιαίες οικιστικές αναπτύξεις, είτε και σε ανεξάρτητες οικοδομές. </a:t>
            </a:r>
            <a:r>
              <a:rPr lang="el-GR" sz="3300" u="sng" dirty="0">
                <a:latin typeface="Arial" panose="020B0604020202020204" pitchFamily="34" charset="0"/>
                <a:ea typeface="Times New Roman" panose="02020603050405020304" pitchFamily="18" charset="0"/>
                <a:cs typeface="Times New Roman" panose="02020603050405020304" pitchFamily="18" charset="0"/>
              </a:rPr>
              <a:t>Οι χρονοβόρες διαδικασίες με μεγάλο διοικητικό φόρτο</a:t>
            </a:r>
            <a:r>
              <a:rPr lang="el-GR" sz="3300" dirty="0">
                <a:latin typeface="Arial" panose="020B0604020202020204" pitchFamily="34" charset="0"/>
                <a:ea typeface="Times New Roman" panose="02020603050405020304" pitchFamily="18" charset="0"/>
                <a:cs typeface="Times New Roman" panose="02020603050405020304" pitchFamily="18" charset="0"/>
              </a:rPr>
              <a:t> απέτρεψαν πολλούς από την αξιοποίηση της εν λόγω διαδικασίας, για την οποία μάλιστα απαιτήθηκε η τροποποίηση 3 νομοθεσιών (περί Πολεοδομίας και Χωροταξίας, περί Ακινήτου Ιδιοκτησίας, περί Ρυθμίσεως Οδών και Οικοδομών), χωρίς το αποτέλεσμα να είναι ιδιαίτερα θετικό</a:t>
            </a:r>
          </a:p>
          <a:p>
            <a:pPr algn="just">
              <a:lnSpc>
                <a:spcPct val="150000"/>
              </a:lnSpc>
            </a:pPr>
            <a:r>
              <a:rPr lang="el-GR" sz="3300" dirty="0">
                <a:latin typeface="Arial" panose="020B0604020202020204" pitchFamily="34" charset="0"/>
                <a:ea typeface="Times New Roman" panose="02020603050405020304" pitchFamily="18" charset="0"/>
                <a:cs typeface="Times New Roman" panose="02020603050405020304" pitchFamily="18" charset="0"/>
              </a:rPr>
              <a:t>Μεταγενέστερο Σχέδιο του 2015 </a:t>
            </a:r>
            <a:r>
              <a:rPr lang="el-GR" sz="3300" u="sng" dirty="0">
                <a:latin typeface="Arial" panose="020B0604020202020204" pitchFamily="34" charset="0"/>
                <a:ea typeface="Times New Roman" panose="02020603050405020304" pitchFamily="18" charset="0"/>
                <a:cs typeface="Times New Roman" panose="02020603050405020304" pitchFamily="18" charset="0"/>
              </a:rPr>
              <a:t>επίσης δεν είχε ιδιαίτερα θετικά αποτελέσματα</a:t>
            </a:r>
            <a:r>
              <a:rPr lang="el-GR" sz="3300" dirty="0">
                <a:latin typeface="Arial" panose="020B0604020202020204" pitchFamily="34" charset="0"/>
                <a:ea typeface="Times New Roman" panose="02020603050405020304" pitchFamily="18" charset="0"/>
                <a:cs typeface="Times New Roman" panose="02020603050405020304" pitchFamily="18" charset="0"/>
              </a:rPr>
              <a:t>, και περισσότερο λειτούργησε ως Σχέδιο Παροχής Κινήτρων, εφόσον </a:t>
            </a:r>
            <a:r>
              <a:rPr lang="el-GR" sz="3300" u="sng" dirty="0">
                <a:latin typeface="Arial" panose="020B0604020202020204" pitchFamily="34" charset="0"/>
                <a:ea typeface="Times New Roman" panose="02020603050405020304" pitchFamily="18" charset="0"/>
                <a:cs typeface="Times New Roman" panose="02020603050405020304" pitchFamily="18" charset="0"/>
              </a:rPr>
              <a:t>επέτρεπε και την υλοποίηση νέων κατασκευών</a:t>
            </a:r>
            <a:r>
              <a:rPr lang="el-GR" sz="3300" dirty="0">
                <a:latin typeface="Arial" panose="020B0604020202020204" pitchFamily="34" charset="0"/>
                <a:ea typeface="Times New Roman" panose="02020603050405020304" pitchFamily="18" charset="0"/>
                <a:cs typeface="Times New Roman" panose="02020603050405020304" pitchFamily="18" charset="0"/>
              </a:rPr>
              <a:t>, χωρίς ιδιαίτερα αποτελέσματα στη νομιμοποίηση αυθαίρετων κατασκευών, ούτε στην έκδοση Τίτλων Ιδιοκτησίας</a:t>
            </a:r>
            <a:endParaRPr lang="en-GB" sz="33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50000"/>
              </a:lnSpc>
            </a:pPr>
            <a:r>
              <a:rPr lang="el-GR" sz="3300" dirty="0">
                <a:latin typeface="Arial" panose="020B0604020202020204" pitchFamily="34" charset="0"/>
                <a:ea typeface="Times New Roman" panose="02020603050405020304" pitchFamily="18" charset="0"/>
                <a:cs typeface="Times New Roman" panose="02020603050405020304" pitchFamily="18" charset="0"/>
              </a:rPr>
              <a:t>Το </a:t>
            </a:r>
            <a:r>
              <a:rPr lang="el-GR" sz="3300" dirty="0">
                <a:effectLst/>
                <a:latin typeface="Arial" panose="020B0604020202020204" pitchFamily="34" charset="0"/>
                <a:ea typeface="Times New Roman" panose="02020603050405020304" pitchFamily="18" charset="0"/>
                <a:cs typeface="Times New Roman" panose="02020603050405020304" pitchFamily="18" charset="0"/>
              </a:rPr>
              <a:t>Υπουργικό Συμβούλιο</a:t>
            </a:r>
            <a:r>
              <a:rPr lang="el-GR" sz="3300" dirty="0">
                <a:latin typeface="Arial" panose="020B0604020202020204" pitchFamily="34" charset="0"/>
                <a:ea typeface="Times New Roman" panose="02020603050405020304" pitchFamily="18" charset="0"/>
                <a:cs typeface="Times New Roman" panose="02020603050405020304" pitchFamily="18" charset="0"/>
              </a:rPr>
              <a:t>, μετά από Πρόταση του Υπουργού Εσωτερικών, ενέκρινε στις 13/9/2024 το</a:t>
            </a:r>
            <a:r>
              <a:rPr lang="el-GR" sz="3300" dirty="0">
                <a:effectLst/>
                <a:latin typeface="Arial" panose="020B0604020202020204" pitchFamily="34" charset="0"/>
                <a:ea typeface="Times New Roman" panose="02020603050405020304" pitchFamily="18" charset="0"/>
                <a:cs typeface="Times New Roman" panose="02020603050405020304" pitchFamily="18" charset="0"/>
              </a:rPr>
              <a:t>  «Σχέδιο Πολεοδομικής Αμνηστίας», </a:t>
            </a:r>
            <a:r>
              <a:rPr lang="el-GR" sz="3300" u="sng" dirty="0">
                <a:effectLst/>
                <a:latin typeface="Arial" panose="020B0604020202020204" pitchFamily="34" charset="0"/>
                <a:ea typeface="Times New Roman" panose="02020603050405020304" pitchFamily="18" charset="0"/>
                <a:cs typeface="Times New Roman" panose="02020603050405020304" pitchFamily="18" charset="0"/>
              </a:rPr>
              <a:t>με εφαρμογή μόνο σε περιπτώσεις αυθαίρετων κατασκευών σε οικοδομές που εξασφάλισαν αρχικά πολεοδομική άδεια ή/και άδεια οικοδομής μέχρι την ημερομηνία  της Απόφασης του Υπουργικού Συμβουλίου, και όπου υλοποιήθηκαν αυθαίρετες επεκτάσεις επίσης μέχρι την εν λόγω ημερομηνία</a:t>
            </a:r>
            <a:r>
              <a:rPr lang="el-GR" sz="3300" dirty="0">
                <a:effectLst/>
                <a:latin typeface="Arial" panose="020B0604020202020204" pitchFamily="34" charset="0"/>
                <a:ea typeface="Times New Roman" panose="02020603050405020304" pitchFamily="18" charset="0"/>
                <a:cs typeface="Times New Roman" panose="02020603050405020304" pitchFamily="18" charset="0"/>
              </a:rPr>
              <a:t>. Η ισχύς του Σχεδίου είναι </a:t>
            </a:r>
            <a:r>
              <a:rPr lang="el-GR" sz="3300" u="sng" dirty="0">
                <a:effectLst/>
                <a:latin typeface="Arial" panose="020B0604020202020204" pitchFamily="34" charset="0"/>
                <a:ea typeface="Times New Roman" panose="02020603050405020304" pitchFamily="18" charset="0"/>
                <a:cs typeface="Times New Roman" panose="02020603050405020304" pitchFamily="18" charset="0"/>
              </a:rPr>
              <a:t>μόνο 6 μήνες από την ημερομηνία της Απόφασης</a:t>
            </a:r>
            <a:r>
              <a:rPr lang="el-GR" sz="3300" dirty="0">
                <a:effectLst/>
                <a:latin typeface="Arial" panose="020B0604020202020204" pitchFamily="34" charset="0"/>
                <a:ea typeface="Times New Roman" panose="02020603050405020304" pitchFamily="18" charset="0"/>
                <a:cs typeface="Times New Roman" panose="02020603050405020304" pitchFamily="18" charset="0"/>
              </a:rPr>
              <a:t>, για προτροπή των πολιτών για άμεσες ενέργειες υποβολής αιτήσεων πριν τη λήξη του, ώστε να επιτευχθεί ο στόχος εξασφάλισης Πιστοποιητικών Έγκρισης και έκδοσης Τίτλων Ιδιοκτησίας</a:t>
            </a:r>
            <a:endParaRPr lang="en-GB" sz="33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78478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199B22-75BD-EF3F-BEC7-2D7EEB655FAA}"/>
              </a:ext>
            </a:extLst>
          </p:cNvPr>
          <p:cNvSpPr>
            <a:spLocks noGrp="1"/>
          </p:cNvSpPr>
          <p:nvPr>
            <p:ph type="title"/>
          </p:nvPr>
        </p:nvSpPr>
        <p:spPr>
          <a:xfrm>
            <a:off x="323528" y="228600"/>
            <a:ext cx="8442520" cy="990600"/>
          </a:xfrm>
        </p:spPr>
        <p:txBody>
          <a:bodyPr>
            <a:normAutofit/>
          </a:bodyPr>
          <a:lstStyle/>
          <a:p>
            <a:r>
              <a:rPr lang="el-GR" sz="3200" b="1" u="sng" dirty="0">
                <a:solidFill>
                  <a:srgbClr val="FF0000"/>
                </a:solidFill>
                <a:ea typeface="Times New Roman" panose="02020603050405020304" pitchFamily="18" charset="0"/>
              </a:rPr>
              <a:t>Γ. </a:t>
            </a:r>
            <a:br>
              <a:rPr lang="el-GR" sz="3200" b="1" u="sng" dirty="0">
                <a:solidFill>
                  <a:srgbClr val="FF0000"/>
                </a:solidFill>
                <a:ea typeface="Times New Roman" panose="02020603050405020304" pitchFamily="18" charset="0"/>
              </a:rPr>
            </a:br>
            <a:r>
              <a:rPr lang="el-GR" sz="2400" b="1" u="sng" dirty="0">
                <a:solidFill>
                  <a:schemeClr val="accent2">
                    <a:lumMod val="75000"/>
                  </a:schemeClr>
                </a:solidFill>
                <a:effectLst/>
                <a:latin typeface="+mn-lt"/>
                <a:ea typeface="Times New Roman" panose="02020603050405020304" pitchFamily="18" charset="0"/>
                <a:cs typeface="Times New Roman" panose="02020603050405020304" pitchFamily="18" charset="0"/>
              </a:rPr>
              <a:t>ΠΕΡΙΠΤΩΣΕΙΣ ΚΑΝΟΝΙΣΤΙΚΩΝ ΑΠΟΚΛΙΣΕΩΝ</a:t>
            </a:r>
            <a:endParaRPr lang="en-GB" sz="2400" u="sng" dirty="0"/>
          </a:p>
        </p:txBody>
      </p:sp>
      <p:sp>
        <p:nvSpPr>
          <p:cNvPr id="9" name="Content Placeholder 8">
            <a:extLst>
              <a:ext uri="{FF2B5EF4-FFF2-40B4-BE49-F238E27FC236}">
                <a16:creationId xmlns:a16="http://schemas.microsoft.com/office/drawing/2014/main" id="{AB1A8819-47BE-0E4A-1B6E-B45EF9690CF8}"/>
              </a:ext>
            </a:extLst>
          </p:cNvPr>
          <p:cNvSpPr>
            <a:spLocks noGrp="1"/>
          </p:cNvSpPr>
          <p:nvPr>
            <p:ph sz="quarter" idx="1"/>
          </p:nvPr>
        </p:nvSpPr>
        <p:spPr>
          <a:xfrm>
            <a:off x="0" y="1600200"/>
            <a:ext cx="9144000" cy="5257800"/>
          </a:xfrm>
        </p:spPr>
        <p:txBody>
          <a:bodyPr>
            <a:normAutofit fontScale="25000" lnSpcReduction="20000"/>
          </a:bodyPr>
          <a:lstStyle/>
          <a:p>
            <a:pPr algn="just">
              <a:buFont typeface="Wingdings" panose="05000000000000000000" pitchFamily="2" charset="2"/>
              <a:buChar char="Ø"/>
            </a:pPr>
            <a:r>
              <a:rPr lang="el-GR" sz="7200" b="1" u="sng" dirty="0">
                <a:solidFill>
                  <a:srgbClr val="FF0000"/>
                </a:solidFill>
                <a:ea typeface="Times New Roman" panose="02020603050405020304" pitchFamily="18" charset="0"/>
                <a:cs typeface="Times New Roman" panose="02020603050405020304" pitchFamily="18" charset="0"/>
              </a:rPr>
              <a:t>Κανονιστικές Αποκλίσεις </a:t>
            </a:r>
            <a:r>
              <a:rPr lang="el-GR" sz="7200" dirty="0">
                <a:ea typeface="Times New Roman" panose="02020603050405020304" pitchFamily="18" charset="0"/>
                <a:cs typeface="Times New Roman" panose="02020603050405020304" pitchFamily="18" charset="0"/>
              </a:rPr>
              <a:t>– κατά την ανέγερση της οικοδομής, χωρίς να προβλέπεται στα </a:t>
            </a:r>
            <a:r>
              <a:rPr lang="el-GR" sz="7200" dirty="0" err="1">
                <a:ea typeface="Times New Roman" panose="02020603050405020304" pitchFamily="18" charset="0"/>
                <a:cs typeface="Times New Roman" panose="02020603050405020304" pitchFamily="18" charset="0"/>
              </a:rPr>
              <a:t>εγκριμένα</a:t>
            </a:r>
            <a:r>
              <a:rPr lang="el-GR" sz="7200" dirty="0">
                <a:ea typeface="Times New Roman" panose="02020603050405020304" pitchFamily="18" charset="0"/>
                <a:cs typeface="Times New Roman" panose="02020603050405020304" pitchFamily="18" charset="0"/>
              </a:rPr>
              <a:t> σχέδια, ή και σε μεταγενέστερο στάδιο, υλοποιήθηκαν αυθαίρετα επεκτάσεις ή κατασκευές οι οποίες δεν τηρούν τις Εντολές του Υπουργού Εσωτερικών ή πρόνοιες των Σχεδίων Ανάπτυξης</a:t>
            </a:r>
          </a:p>
          <a:p>
            <a:pPr algn="just">
              <a:buFont typeface="Wingdings" panose="05000000000000000000" pitchFamily="2" charset="2"/>
              <a:buChar char="Ø"/>
            </a:pPr>
            <a:r>
              <a:rPr lang="el-GR" sz="7200" dirty="0">
                <a:ea typeface="Times New Roman" panose="02020603050405020304" pitchFamily="18" charset="0"/>
                <a:cs typeface="Times New Roman" panose="02020603050405020304" pitchFamily="18" charset="0"/>
              </a:rPr>
              <a:t>Οι αποκλίσεις αφορούν </a:t>
            </a:r>
            <a:r>
              <a:rPr lang="el-GR" sz="7200" dirty="0">
                <a:effectLst/>
                <a:ea typeface="Times New Roman" panose="02020603050405020304" pitchFamily="18" charset="0"/>
                <a:cs typeface="Times New Roman" panose="02020603050405020304" pitchFamily="18" charset="0"/>
              </a:rPr>
              <a:t>αποστάσεις οικοδομών από τα όρια του τεμαχίου, αποστάσεις μεταξύ κύριας και βοηθητικής οικοδομής, υπέρβαση ποσοστού κάλυψης,  μήκος επαφής βοηθητικών οικοδομών σε κοινά σύνορα,  ανώτατο επιτρεπόμενο ύψος ή/και αριθμό ορόφων κύριων και βοηθητικών οικοδομών, κ.ά.</a:t>
            </a:r>
          </a:p>
          <a:p>
            <a:pPr algn="just">
              <a:buFont typeface="Wingdings" panose="05000000000000000000" pitchFamily="2" charset="2"/>
              <a:buChar char="Ø"/>
            </a:pPr>
            <a:r>
              <a:rPr lang="el-GR" sz="7200" dirty="0">
                <a:effectLst/>
                <a:ea typeface="Times New Roman" panose="02020603050405020304" pitchFamily="18" charset="0"/>
                <a:cs typeface="Times New Roman" panose="02020603050405020304" pitchFamily="18" charset="0"/>
              </a:rPr>
              <a:t>Απαιτείται η άσκηση της διακριτικής ευχέρειας της Πολεοδομικής Αρχής</a:t>
            </a:r>
          </a:p>
          <a:p>
            <a:pPr algn="just">
              <a:buFont typeface="Wingdings" panose="05000000000000000000" pitchFamily="2" charset="2"/>
              <a:buChar char="Ø"/>
            </a:pPr>
            <a:r>
              <a:rPr lang="el-GR" sz="7200" dirty="0">
                <a:ea typeface="Times New Roman" panose="02020603050405020304" pitchFamily="18" charset="0"/>
                <a:cs typeface="Times New Roman" panose="02020603050405020304" pitchFamily="18" charset="0"/>
              </a:rPr>
              <a:t>Δεν απαιτείται η σύμφωνη γνώμη της Τοπικής Αρχής </a:t>
            </a:r>
            <a:endParaRPr lang="el-GR" sz="7200" dirty="0">
              <a:effectLst/>
              <a:ea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l-GR" sz="7200" dirty="0">
                <a:ea typeface="Times New Roman" panose="02020603050405020304" pitchFamily="18" charset="0"/>
                <a:cs typeface="Times New Roman" panose="02020603050405020304" pitchFamily="18" charset="0"/>
              </a:rPr>
              <a:t>Απαραίτητη προϋπόθεση είναι </a:t>
            </a:r>
            <a:r>
              <a:rPr lang="el-GR" sz="7200" dirty="0">
                <a:effectLst/>
                <a:ea typeface="Times New Roman" panose="02020603050405020304" pitchFamily="18" charset="0"/>
                <a:cs typeface="Times New Roman" panose="02020603050405020304" pitchFamily="18" charset="0"/>
              </a:rPr>
              <a:t>οι αυθαίρετα </a:t>
            </a:r>
            <a:r>
              <a:rPr lang="el-GR" sz="7200" dirty="0" err="1">
                <a:effectLst/>
                <a:ea typeface="Times New Roman" panose="02020603050405020304" pitchFamily="18" charset="0"/>
                <a:cs typeface="Times New Roman" panose="02020603050405020304" pitchFamily="18" charset="0"/>
              </a:rPr>
              <a:t>υλοποιηθείσες</a:t>
            </a:r>
            <a:r>
              <a:rPr lang="el-GR" sz="7200" dirty="0">
                <a:effectLst/>
                <a:ea typeface="Times New Roman" panose="02020603050405020304" pitchFamily="18" charset="0"/>
                <a:cs typeface="Times New Roman" panose="02020603050405020304" pitchFamily="18" charset="0"/>
              </a:rPr>
              <a:t> επεκτάσεις </a:t>
            </a:r>
            <a:r>
              <a:rPr lang="el-GR" sz="7200" u="sng" dirty="0">
                <a:effectLst/>
                <a:ea typeface="Times New Roman" panose="02020603050405020304" pitchFamily="18" charset="0"/>
                <a:cs typeface="Times New Roman" panose="02020603050405020304" pitchFamily="18" charset="0"/>
              </a:rPr>
              <a:t>να μην αλλοιώνουν την αρχιτεκτονική της οικοδομής</a:t>
            </a:r>
            <a:r>
              <a:rPr lang="el-GR" sz="7200" dirty="0">
                <a:effectLst/>
                <a:ea typeface="Times New Roman" panose="02020603050405020304" pitchFamily="18" charset="0"/>
                <a:cs typeface="Times New Roman" panose="02020603050405020304" pitchFamily="18" charset="0"/>
              </a:rPr>
              <a:t>, ούτε να επηρεάζουν τις ανέσεις των περιοίκων και το περιβάλλον και τη φυσιογνωμία της περιοχής</a:t>
            </a:r>
          </a:p>
          <a:p>
            <a:pPr algn="just">
              <a:buFont typeface="Wingdings" panose="05000000000000000000" pitchFamily="2" charset="2"/>
              <a:buChar char="Ø"/>
            </a:pPr>
            <a:r>
              <a:rPr lang="el-GR" sz="7200" b="1" u="sng"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Δύο Κατηγορίες Κανονιστικών Αποκλίσεων</a:t>
            </a:r>
            <a:endParaRPr lang="el-GR" sz="7200" u="sng"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l-GR" sz="7200" dirty="0">
                <a:effectLst/>
                <a:ea typeface="Times New Roman" panose="02020603050405020304" pitchFamily="18" charset="0"/>
                <a:cs typeface="Times New Roman" panose="02020603050405020304" pitchFamily="18" charset="0"/>
              </a:rPr>
              <a:t>(α) </a:t>
            </a:r>
            <a:r>
              <a:rPr lang="el-GR" sz="7200" dirty="0">
                <a:ea typeface="Times New Roman" panose="02020603050405020304" pitchFamily="18" charset="0"/>
                <a:cs typeface="Times New Roman" panose="02020603050405020304" pitchFamily="18" charset="0"/>
              </a:rPr>
              <a:t>Π</a:t>
            </a:r>
            <a:r>
              <a:rPr lang="el-GR" sz="7200" dirty="0">
                <a:effectLst/>
                <a:ea typeface="Times New Roman" panose="02020603050405020304" pitchFamily="18" charset="0"/>
                <a:cs typeface="Times New Roman" panose="02020603050405020304" pitchFamily="18" charset="0"/>
              </a:rPr>
              <a:t>εριορισμένης κλίμακας, και </a:t>
            </a:r>
          </a:p>
          <a:p>
            <a:pPr algn="just">
              <a:buFont typeface="Wingdings" panose="05000000000000000000" pitchFamily="2" charset="2"/>
              <a:buChar char="Ø"/>
            </a:pPr>
            <a:r>
              <a:rPr lang="el-GR" sz="7200" dirty="0">
                <a:effectLst/>
                <a:ea typeface="Times New Roman" panose="02020603050405020304" pitchFamily="18" charset="0"/>
                <a:cs typeface="Times New Roman" panose="02020603050405020304" pitchFamily="18" charset="0"/>
              </a:rPr>
              <a:t>(β) Πιο ουσιαστικές αποκλίσεις. </a:t>
            </a:r>
          </a:p>
          <a:p>
            <a:pPr algn="just">
              <a:buFont typeface="Wingdings" panose="05000000000000000000" pitchFamily="2" charset="2"/>
              <a:buChar char="Ø"/>
            </a:pPr>
            <a:r>
              <a:rPr lang="el-GR" sz="7200" dirty="0">
                <a:effectLst/>
                <a:ea typeface="Times New Roman" panose="02020603050405020304" pitchFamily="18" charset="0"/>
              </a:rPr>
              <a:t>Καθορίζεται συγκεκριμένο ποσό/αντιστάθμισμα για κάθε κατηγορία απόκλισης, ανάλογα με την κλίμακα και σημασία της, καθώς και  τη διοικητική περιοχή που εμπίπτει η ιδιοκτησία (Τοπικό Σχέδιο/Σχέδιο Περιοχής ή Δήλωση Πολιτικής για την Ύπαιθρο), με χρήση του </a:t>
            </a:r>
            <a:r>
              <a:rPr lang="el-GR" sz="7200" b="1" i="1" dirty="0">
                <a:solidFill>
                  <a:srgbClr val="FF0000"/>
                </a:solidFill>
                <a:effectLst/>
                <a:ea typeface="Times New Roman" panose="02020603050405020304" pitchFamily="18" charset="0"/>
              </a:rPr>
              <a:t>ΠΙΝΑΚΑ ΑΝΤΙΣΤΑΘΜΙΣΜΑΤΩΝ </a:t>
            </a:r>
          </a:p>
          <a:p>
            <a:pPr marL="0" indent="0">
              <a:buNone/>
            </a:pPr>
            <a:endParaRPr lang="en-GB" dirty="0"/>
          </a:p>
        </p:txBody>
      </p:sp>
    </p:spTree>
    <p:extLst>
      <p:ext uri="{BB962C8B-B14F-4D97-AF65-F5344CB8AC3E}">
        <p14:creationId xmlns:p14="http://schemas.microsoft.com/office/powerpoint/2010/main" val="409050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1AC98D8-8FC3-5464-1C48-C860D5FB429C}"/>
              </a:ext>
            </a:extLst>
          </p:cNvPr>
          <p:cNvSpPr>
            <a:spLocks noGrp="1"/>
          </p:cNvSpPr>
          <p:nvPr>
            <p:ph sz="quarter" idx="1"/>
          </p:nvPr>
        </p:nvSpPr>
        <p:spPr>
          <a:xfrm>
            <a:off x="467544" y="1556792"/>
            <a:ext cx="8352928" cy="4824536"/>
          </a:xfrm>
        </p:spPr>
        <p:txBody>
          <a:bodyPr>
            <a:noAutofit/>
          </a:bodyPr>
          <a:lstStyle/>
          <a:p>
            <a:pPr marL="0" indent="0" algn="just">
              <a:spcBef>
                <a:spcPts val="500"/>
              </a:spcBef>
              <a:spcAft>
                <a:spcPts val="500"/>
              </a:spcAft>
              <a:buNone/>
            </a:pPr>
            <a:endParaRPr lang="el-GR" sz="800" dirty="0">
              <a:effectLst/>
              <a:ea typeface="Times New Roman" panose="02020603050405020304" pitchFamily="18" charset="0"/>
            </a:endParaRPr>
          </a:p>
          <a:p>
            <a:pPr marL="0" indent="0" algn="just">
              <a:spcBef>
                <a:spcPts val="500"/>
              </a:spcBef>
              <a:spcAft>
                <a:spcPts val="500"/>
              </a:spcAft>
              <a:buNone/>
            </a:pPr>
            <a:r>
              <a:rPr lang="el-GR" sz="1800" dirty="0">
                <a:effectLst/>
                <a:ea typeface="Times New Roman" panose="02020603050405020304" pitchFamily="18" charset="0"/>
              </a:rPr>
              <a:t>Η αγοραία αξία του  συντελεστή δόμησης υπολογίζεται με βάση τους ισχύοντες Πίνακες Γενικής Εκτίμησης του αρμόδιου Τμήματος Κτηματολογίου και Χωρομετρίας</a:t>
            </a:r>
            <a:endParaRPr lang="en-US" sz="1800" dirty="0">
              <a:effectLst/>
              <a:ea typeface="Times New Roman" panose="02020603050405020304" pitchFamily="18" charset="0"/>
            </a:endParaRPr>
          </a:p>
          <a:p>
            <a:pPr marL="0" indent="0" algn="just">
              <a:spcBef>
                <a:spcPts val="500"/>
              </a:spcBef>
              <a:spcAft>
                <a:spcPts val="500"/>
              </a:spcAft>
              <a:buNone/>
            </a:pPr>
            <a:endParaRPr lang="el-GR" sz="1800" dirty="0">
              <a:effectLst/>
              <a:ea typeface="Times New Roman" panose="02020603050405020304" pitchFamily="18" charset="0"/>
            </a:endParaRPr>
          </a:p>
        </p:txBody>
      </p:sp>
      <p:sp>
        <p:nvSpPr>
          <p:cNvPr id="5" name="Title 1">
            <a:extLst>
              <a:ext uri="{FF2B5EF4-FFF2-40B4-BE49-F238E27FC236}">
                <a16:creationId xmlns:a16="http://schemas.microsoft.com/office/drawing/2014/main" id="{85D03570-A9E3-275C-4F55-764BF0CAA7CA}"/>
              </a:ext>
            </a:extLst>
          </p:cNvPr>
          <p:cNvSpPr>
            <a:spLocks noGrp="1"/>
          </p:cNvSpPr>
          <p:nvPr>
            <p:ph type="title"/>
          </p:nvPr>
        </p:nvSpPr>
        <p:spPr>
          <a:xfrm>
            <a:off x="179512" y="0"/>
            <a:ext cx="8856984" cy="1268760"/>
          </a:xfrm>
        </p:spPr>
        <p:txBody>
          <a:bodyPr>
            <a:noAutofit/>
          </a:bodyPr>
          <a:lstStyle/>
          <a:p>
            <a:pPr algn="ct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r>
              <a:rPr lang="el-GR" sz="2400" b="1" dirty="0">
                <a:solidFill>
                  <a:schemeClr val="accent2">
                    <a:lumMod val="75000"/>
                  </a:schemeClr>
                </a:solidFill>
                <a:latin typeface="+mn-lt"/>
                <a:cs typeface="Times New Roman" panose="02020603050405020304" pitchFamily="18" charset="0"/>
              </a:rPr>
              <a:t>ΤΡΟΠΟΣ ΥΠΟΛΟΓΙΣΜΟΥ ΑΓΟΡΑΙΑΣ ΑΞΙΑΣ </a:t>
            </a:r>
            <a: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t>ΣΥΝΤΕΛΕΣΤΗ ΔΟΜΗΣΗΣ</a:t>
            </a:r>
            <a:br>
              <a:rPr lang="el-GR" sz="2400" dirty="0">
                <a:effectLst/>
                <a:latin typeface="Arial" panose="020B0604020202020204" pitchFamily="34" charset="0"/>
                <a:ea typeface="Times New Roman" panose="02020603050405020304" pitchFamily="18" charset="0"/>
                <a:cs typeface="Times New Roman" panose="02020603050405020304" pitchFamily="18" charset="0"/>
              </a:rPr>
            </a:br>
            <a:br>
              <a:rPr lang="el-GR" sz="2800" b="1" dirty="0">
                <a:solidFill>
                  <a:schemeClr val="accent2">
                    <a:lumMod val="75000"/>
                  </a:schemeClr>
                </a:solidFill>
                <a:latin typeface="Calibri" pitchFamily="34" charset="0"/>
                <a:cs typeface="Calibri" pitchFamily="34" charset="0"/>
              </a:rPr>
            </a:br>
            <a:endParaRPr lang="el-GR" sz="2400" b="1" dirty="0">
              <a:solidFill>
                <a:schemeClr val="accent2">
                  <a:lumMod val="75000"/>
                </a:schemeClr>
              </a:solidFill>
              <a:latin typeface="Calibri" pitchFamily="34" charset="0"/>
              <a:cs typeface="Calibri" pitchFamily="34" charset="0"/>
            </a:endParaRPr>
          </a:p>
        </p:txBody>
      </p:sp>
      <p:pic>
        <p:nvPicPr>
          <p:cNvPr id="8" name="Picture 7">
            <a:extLst>
              <a:ext uri="{FF2B5EF4-FFF2-40B4-BE49-F238E27FC236}">
                <a16:creationId xmlns:a16="http://schemas.microsoft.com/office/drawing/2014/main" id="{AFD31EAC-BFA2-057F-9904-B4BB1A3FF0C2}"/>
              </a:ext>
            </a:extLst>
          </p:cNvPr>
          <p:cNvPicPr>
            <a:picLocks noChangeAspect="1"/>
          </p:cNvPicPr>
          <p:nvPr/>
        </p:nvPicPr>
        <p:blipFill>
          <a:blip r:embed="rId3"/>
          <a:stretch>
            <a:fillRect/>
          </a:stretch>
        </p:blipFill>
        <p:spPr>
          <a:xfrm>
            <a:off x="693715" y="2850236"/>
            <a:ext cx="7756569" cy="3819124"/>
          </a:xfrm>
          <a:prstGeom prst="rect">
            <a:avLst/>
          </a:prstGeom>
        </p:spPr>
      </p:pic>
    </p:spTree>
    <p:extLst>
      <p:ext uri="{BB962C8B-B14F-4D97-AF65-F5344CB8AC3E}">
        <p14:creationId xmlns:p14="http://schemas.microsoft.com/office/powerpoint/2010/main" val="1025414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1AC98D8-8FC3-5464-1C48-C860D5FB429C}"/>
              </a:ext>
            </a:extLst>
          </p:cNvPr>
          <p:cNvSpPr>
            <a:spLocks noGrp="1"/>
          </p:cNvSpPr>
          <p:nvPr>
            <p:ph sz="quarter" idx="1"/>
          </p:nvPr>
        </p:nvSpPr>
        <p:spPr>
          <a:xfrm>
            <a:off x="0" y="1556792"/>
            <a:ext cx="9144000" cy="5301208"/>
          </a:xfrm>
        </p:spPr>
        <p:txBody>
          <a:bodyPr>
            <a:noAutofit/>
          </a:bodyPr>
          <a:lstStyle/>
          <a:p>
            <a:pPr algn="just">
              <a:spcBef>
                <a:spcPts val="500"/>
              </a:spcBef>
              <a:spcAft>
                <a:spcPts val="500"/>
              </a:spcAft>
              <a:buFont typeface="Wingdings" panose="05000000000000000000" pitchFamily="2" charset="2"/>
              <a:buChar char="Ø"/>
            </a:pPr>
            <a:r>
              <a:rPr lang="el-GR" sz="2400" dirty="0">
                <a:effectLst/>
                <a:ea typeface="Times New Roman" panose="02020603050405020304" pitchFamily="18" charset="0"/>
              </a:rPr>
              <a:t>Η Πολεοδομική Αρχή (Επαρχιακός Οργανισμός Αυτοδιοίκησης) υπολογίζει με τη χρήση ειδικού εντύπου </a:t>
            </a:r>
            <a:r>
              <a:rPr lang="el-GR" sz="2400" b="1" i="1" dirty="0">
                <a:solidFill>
                  <a:srgbClr val="FF0000"/>
                </a:solidFill>
                <a:ea typeface="Times New Roman" panose="02020603050405020304" pitchFamily="18" charset="0"/>
              </a:rPr>
              <a:t>ΕΙΔΙΚΟ ΕΝΤΥΠΟ ΓΙΑ ΕΞΑΓΟΡΑ ΤΗΣ ΥΠΕΡΒΑΣΗΣ ΣΥΝΤΕΛΕΣΤΗ ΔΟΜΗΣΗΣ</a:t>
            </a:r>
            <a:r>
              <a:rPr lang="el-GR" sz="2400" i="1" dirty="0">
                <a:ea typeface="Times New Roman" panose="02020603050405020304" pitchFamily="18" charset="0"/>
              </a:rPr>
              <a:t> το απαιτούμενο αντιστάθμισμα ή με τον </a:t>
            </a:r>
            <a:r>
              <a:rPr lang="el-GR" sz="2400" b="1" i="1" dirty="0">
                <a:solidFill>
                  <a:srgbClr val="FF0000"/>
                </a:solidFill>
                <a:effectLst/>
                <a:ea typeface="Times New Roman" panose="02020603050405020304" pitchFamily="18" charset="0"/>
              </a:rPr>
              <a:t>ΠΙΝΑΚΑ ΑΝΤΙΣΤΑΘΜΙΣΜΑΤΩΝ </a:t>
            </a:r>
          </a:p>
          <a:p>
            <a:pPr algn="just">
              <a:spcBef>
                <a:spcPts val="500"/>
              </a:spcBef>
              <a:spcAft>
                <a:spcPts val="500"/>
              </a:spcAft>
              <a:buFont typeface="Wingdings" panose="05000000000000000000" pitchFamily="2" charset="2"/>
              <a:buChar char="Ø"/>
            </a:pPr>
            <a:r>
              <a:rPr lang="el-GR" sz="2400" i="1" dirty="0">
                <a:ea typeface="Times New Roman" panose="02020603050405020304" pitchFamily="18" charset="0"/>
              </a:rPr>
              <a:t>Η Πολεοδομική Αρχή παραλαμβάνει το 10% του απαιτούμενου αντισταθμίσματος </a:t>
            </a:r>
            <a:r>
              <a:rPr lang="el-GR" sz="2400" dirty="0">
                <a:effectLst/>
                <a:ea typeface="Times New Roman" panose="02020603050405020304" pitchFamily="18" charset="0"/>
              </a:rPr>
              <a:t>για τον </a:t>
            </a:r>
            <a:r>
              <a:rPr lang="el-GR" sz="2400" dirty="0" err="1">
                <a:effectLst/>
                <a:ea typeface="Times New Roman" panose="02020603050405020304" pitchFamily="18" charset="0"/>
              </a:rPr>
              <a:t>προκύπτοντα</a:t>
            </a:r>
            <a:r>
              <a:rPr lang="el-GR" sz="2400" dirty="0">
                <a:effectLst/>
                <a:ea typeface="Times New Roman" panose="02020603050405020304" pitchFamily="18" charset="0"/>
              </a:rPr>
              <a:t> διοικητικό φόρτο, που κατατίθεται σε Ειδικό Ταμείο του ΕΟΑ,  και δίδει το συμπληρωμένο Έντυπο στον </a:t>
            </a:r>
            <a:r>
              <a:rPr lang="el-GR" sz="2400" dirty="0" err="1">
                <a:effectLst/>
                <a:ea typeface="Times New Roman" panose="02020603050405020304" pitchFamily="18" charset="0"/>
              </a:rPr>
              <a:t>αιτητή</a:t>
            </a:r>
            <a:endParaRPr lang="el-GR" sz="2400" dirty="0">
              <a:effectLst/>
              <a:ea typeface="Times New Roman" panose="02020603050405020304" pitchFamily="18" charset="0"/>
            </a:endParaRPr>
          </a:p>
          <a:p>
            <a:pPr algn="just">
              <a:spcBef>
                <a:spcPts val="500"/>
              </a:spcBef>
              <a:spcAft>
                <a:spcPts val="500"/>
              </a:spcAft>
              <a:buFont typeface="Wingdings" panose="05000000000000000000" pitchFamily="2" charset="2"/>
              <a:buChar char="Ø"/>
            </a:pPr>
            <a:r>
              <a:rPr lang="el-GR" sz="2400" dirty="0">
                <a:ea typeface="Times New Roman" panose="02020603050405020304" pitchFamily="18" charset="0"/>
              </a:rPr>
              <a:t>Ο</a:t>
            </a:r>
            <a:r>
              <a:rPr lang="el-GR" sz="2400" dirty="0">
                <a:effectLst/>
                <a:ea typeface="Times New Roman" panose="02020603050405020304" pitchFamily="18" charset="0"/>
              </a:rPr>
              <a:t> </a:t>
            </a:r>
            <a:r>
              <a:rPr lang="el-GR" sz="2400" dirty="0" err="1">
                <a:effectLst/>
                <a:ea typeface="Times New Roman" panose="02020603050405020304" pitchFamily="18" charset="0"/>
              </a:rPr>
              <a:t>αιτητής</a:t>
            </a:r>
            <a:r>
              <a:rPr lang="el-GR" sz="2400" dirty="0">
                <a:effectLst/>
                <a:ea typeface="Times New Roman" panose="02020603050405020304" pitchFamily="18" charset="0"/>
              </a:rPr>
              <a:t> προσκομίζει το </a:t>
            </a:r>
            <a:r>
              <a:rPr lang="el-GR" sz="2400" dirty="0">
                <a:ea typeface="Times New Roman" panose="02020603050405020304" pitchFamily="18" charset="0"/>
              </a:rPr>
              <a:t>Έντυπο στον ΚΟΑΓ και καταβάλλει το απαιτούμενο αντιστάθμισμα στα </a:t>
            </a:r>
            <a:r>
              <a:rPr lang="el-GR" sz="2400" dirty="0">
                <a:effectLst/>
                <a:ea typeface="Times New Roman" panose="02020603050405020304" pitchFamily="18" charset="0"/>
              </a:rPr>
              <a:t>Ειδικά Ταμεία του ΚΟΑΓ για το Σχέδιο Προσιτής Στέγης</a:t>
            </a:r>
          </a:p>
          <a:p>
            <a:pPr algn="just">
              <a:spcBef>
                <a:spcPts val="500"/>
              </a:spcBef>
              <a:spcAft>
                <a:spcPts val="500"/>
              </a:spcAft>
              <a:buFont typeface="Wingdings" panose="05000000000000000000" pitchFamily="2" charset="2"/>
              <a:buChar char="Ø"/>
            </a:pPr>
            <a:r>
              <a:rPr lang="el-GR" sz="2400" dirty="0">
                <a:ea typeface="Times New Roman" panose="02020603050405020304" pitchFamily="18" charset="0"/>
              </a:rPr>
              <a:t>Ο </a:t>
            </a:r>
            <a:r>
              <a:rPr lang="el-GR" sz="2400" dirty="0" err="1">
                <a:ea typeface="Times New Roman" panose="02020603050405020304" pitchFamily="18" charset="0"/>
              </a:rPr>
              <a:t>αιτητής</a:t>
            </a:r>
            <a:r>
              <a:rPr lang="el-GR" sz="2400" dirty="0">
                <a:ea typeface="Times New Roman" panose="02020603050405020304" pitchFamily="18" charset="0"/>
              </a:rPr>
              <a:t> προσκομίζει την απόδειξη του ΚΟΑΓ στην </a:t>
            </a:r>
            <a:r>
              <a:rPr lang="el-GR" sz="2400" dirty="0">
                <a:effectLst/>
                <a:ea typeface="Times New Roman" panose="02020603050405020304" pitchFamily="18" charset="0"/>
              </a:rPr>
              <a:t>Πολεοδομική Αρχή και η </a:t>
            </a:r>
            <a:r>
              <a:rPr lang="el-GR" sz="2400" dirty="0">
                <a:ea typeface="Times New Roman" panose="02020603050405020304" pitchFamily="18" charset="0"/>
              </a:rPr>
              <a:t>Πολεοδομική Αρχή χορηγεί την πολεοδομική άδεια</a:t>
            </a:r>
            <a:endParaRPr lang="el-GR" sz="2400" dirty="0">
              <a:effectLst/>
              <a:ea typeface="Times New Roman" panose="02020603050405020304" pitchFamily="18" charset="0"/>
            </a:endParaRPr>
          </a:p>
          <a:p>
            <a:pPr algn="just">
              <a:spcBef>
                <a:spcPts val="500"/>
              </a:spcBef>
              <a:spcAft>
                <a:spcPts val="500"/>
              </a:spcAft>
              <a:buFont typeface="Wingdings" panose="05000000000000000000" pitchFamily="2" charset="2"/>
              <a:buChar char="Ø"/>
            </a:pPr>
            <a:endParaRPr lang="en-US" sz="2400" dirty="0">
              <a:effectLst/>
              <a:ea typeface="Times New Roman" panose="02020603050405020304" pitchFamily="18" charset="0"/>
            </a:endParaRPr>
          </a:p>
          <a:p>
            <a:pPr algn="just">
              <a:spcBef>
                <a:spcPts val="500"/>
              </a:spcBef>
              <a:spcAft>
                <a:spcPts val="500"/>
              </a:spcAft>
              <a:buFont typeface="Wingdings" panose="05000000000000000000" pitchFamily="2" charset="2"/>
              <a:buChar char="Ø"/>
            </a:pPr>
            <a:endParaRPr lang="el-GR" sz="1800" dirty="0">
              <a:effectLst/>
              <a:ea typeface="Times New Roman" panose="02020603050405020304" pitchFamily="18" charset="0"/>
            </a:endParaRPr>
          </a:p>
        </p:txBody>
      </p:sp>
      <p:sp>
        <p:nvSpPr>
          <p:cNvPr id="5" name="Title 1">
            <a:extLst>
              <a:ext uri="{FF2B5EF4-FFF2-40B4-BE49-F238E27FC236}">
                <a16:creationId xmlns:a16="http://schemas.microsoft.com/office/drawing/2014/main" id="{66A6FCF8-D9BA-5F8D-C4EA-4F36C15DD646}"/>
              </a:ext>
            </a:extLst>
          </p:cNvPr>
          <p:cNvSpPr>
            <a:spLocks noGrp="1"/>
          </p:cNvSpPr>
          <p:nvPr>
            <p:ph type="title"/>
          </p:nvPr>
        </p:nvSpPr>
        <p:spPr>
          <a:xfrm>
            <a:off x="251520" y="188640"/>
            <a:ext cx="8784976" cy="864096"/>
          </a:xfrm>
        </p:spPr>
        <p:txBody>
          <a:bodyPr>
            <a:noAutofit/>
          </a:bodyPr>
          <a:lstStyle/>
          <a:p>
            <a:pPr algn="ct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r>
              <a:rPr lang="el-GR" sz="2400" b="1" u="sng" dirty="0">
                <a:effectLst/>
                <a:ea typeface="Times New Roman" panose="02020603050405020304" pitchFamily="18" charset="0"/>
              </a:rPr>
              <a:t>ΤΡΟΠΟΣ ΚΑΤΑΒΟΛΗΣ ΑΝΤΙΣΤΑΘΜΙΣΜΑΤΟΣ</a:t>
            </a:r>
            <a:br>
              <a:rPr lang="el-GR" sz="2400" b="1" u="sng" dirty="0">
                <a:effectLst/>
                <a:ea typeface="Times New Roman" panose="02020603050405020304" pitchFamily="18" charset="0"/>
              </a:rPr>
            </a:br>
            <a:br>
              <a:rPr lang="el-GR" sz="2000" b="1" dirty="0">
                <a:solidFill>
                  <a:schemeClr val="accent2">
                    <a:lumMod val="75000"/>
                  </a:schemeClr>
                </a:solidFill>
                <a:latin typeface="Calibri" pitchFamily="34" charset="0"/>
                <a:cs typeface="Calibri" pitchFamily="34" charset="0"/>
              </a:rPr>
            </a:br>
            <a:br>
              <a:rPr lang="el-GR" sz="2400" dirty="0">
                <a:effectLst/>
                <a:latin typeface="Arial" panose="020B0604020202020204" pitchFamily="34" charset="0"/>
                <a:ea typeface="Times New Roman" panose="02020603050405020304" pitchFamily="18" charset="0"/>
                <a:cs typeface="Times New Roman" panose="02020603050405020304" pitchFamily="18" charset="0"/>
              </a:rPr>
            </a:br>
            <a:br>
              <a:rPr lang="el-GR" sz="2800" b="1" dirty="0">
                <a:solidFill>
                  <a:schemeClr val="accent2">
                    <a:lumMod val="75000"/>
                  </a:schemeClr>
                </a:solidFill>
                <a:latin typeface="Calibri" pitchFamily="34" charset="0"/>
                <a:cs typeface="Calibri" pitchFamily="34" charset="0"/>
              </a:rPr>
            </a:br>
            <a:r>
              <a:rPr lang="el-GR" sz="2800" b="1" dirty="0">
                <a:solidFill>
                  <a:schemeClr val="accent2">
                    <a:lumMod val="75000"/>
                  </a:schemeClr>
                </a:solidFill>
                <a:latin typeface="Calibri" pitchFamily="34" charset="0"/>
                <a:cs typeface="Calibri" pitchFamily="34" charset="0"/>
              </a:rPr>
              <a:t>  </a:t>
            </a:r>
            <a:endParaRPr lang="el-GR" sz="2400" b="1" dirty="0">
              <a:solidFill>
                <a:schemeClr val="accent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3131008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60366-51C1-27BC-54AA-E1ACC5AF7327}"/>
              </a:ext>
            </a:extLst>
          </p:cNvPr>
          <p:cNvSpPr>
            <a:spLocks noGrp="1"/>
          </p:cNvSpPr>
          <p:nvPr>
            <p:ph type="title"/>
          </p:nvPr>
        </p:nvSpPr>
        <p:spPr/>
        <p:txBody>
          <a:bodyPr>
            <a:normAutofit/>
          </a:bodyPr>
          <a:lstStyle/>
          <a:p>
            <a:pPr algn="ctr"/>
            <a: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t>ΠΑΡΑΔΕΙΓΜΑ ΥΠΕΡΒΑΣΗΣ ΣΥΝΤΕΛΕΣΤΗ ΔΟΜΗΣΗΣ</a:t>
            </a:r>
            <a:endParaRPr lang="en-GB" sz="2400" dirty="0"/>
          </a:p>
        </p:txBody>
      </p:sp>
      <p:sp>
        <p:nvSpPr>
          <p:cNvPr id="7" name="Content Placeholder 6">
            <a:extLst>
              <a:ext uri="{FF2B5EF4-FFF2-40B4-BE49-F238E27FC236}">
                <a16:creationId xmlns:a16="http://schemas.microsoft.com/office/drawing/2014/main" id="{FB1F5C38-3BA4-68B2-450A-725FAF34752A}"/>
              </a:ext>
            </a:extLst>
          </p:cNvPr>
          <p:cNvSpPr>
            <a:spLocks noGrp="1"/>
          </p:cNvSpPr>
          <p:nvPr>
            <p:ph sz="quarter" idx="2"/>
          </p:nvPr>
        </p:nvSpPr>
        <p:spPr>
          <a:xfrm>
            <a:off x="251520" y="2438400"/>
            <a:ext cx="4244280" cy="3581400"/>
          </a:xfrm>
        </p:spPr>
        <p:txBody>
          <a:bodyPr>
            <a:normAutofit/>
          </a:bodyPr>
          <a:lstStyle/>
          <a:p>
            <a:pPr marL="0" indent="0">
              <a:lnSpc>
                <a:spcPct val="115000"/>
              </a:lnSpc>
              <a:buNone/>
            </a:pPr>
            <a:r>
              <a:rPr lang="el-GR" sz="1400" b="1" u="sng" dirty="0">
                <a:effectLst/>
                <a:latin typeface="Arial" panose="020B0604020202020204" pitchFamily="34" charset="0"/>
                <a:ea typeface="Times New Roman" panose="02020603050405020304" pitchFamily="18" charset="0"/>
                <a:cs typeface="Times New Roman" panose="02020603050405020304" pitchFamily="18" charset="0"/>
              </a:rPr>
              <a:t>1.  ΚΟΣΤΟΣ ΕΞΑΓΟΡΑΣ ΑΝΤΙΣΤΑΘΜΙΣΜΑΤΟΣ</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€310 /τ.μ. </a:t>
            </a:r>
          </a:p>
          <a:p>
            <a:pPr marL="0" indent="0">
              <a:lnSpc>
                <a:spcPct val="115000"/>
              </a:lnSpc>
              <a:buNone/>
            </a:pPr>
            <a:endParaRPr lang="el-G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buNone/>
            </a:pPr>
            <a:r>
              <a:rPr lang="el-GR" sz="1400" b="1" u="sng" dirty="0">
                <a:effectLst/>
                <a:latin typeface="Arial" panose="020B0604020202020204" pitchFamily="34" charset="0"/>
                <a:ea typeface="Times New Roman" panose="02020603050405020304" pitchFamily="18" charset="0"/>
                <a:cs typeface="Times New Roman" panose="02020603050405020304" pitchFamily="18" charset="0"/>
              </a:rPr>
              <a:t>2.  ΥΠΕΡΒΑΣΗ ΣΥΝΤΕΛΕΣΤΗ ΔΟΜΗΣΗΣ</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80 τ.μ.</a:t>
            </a:r>
          </a:p>
          <a:p>
            <a:pPr marL="0" indent="0">
              <a:lnSpc>
                <a:spcPct val="115000"/>
              </a:lnSpc>
              <a:buNone/>
            </a:pPr>
            <a:r>
              <a:rPr lang="el-GR" sz="1400" b="1" u="sng" dirty="0">
                <a:latin typeface="Arial" panose="020B0604020202020204" pitchFamily="34" charset="0"/>
                <a:ea typeface="Times New Roman" panose="02020603050405020304" pitchFamily="18" charset="0"/>
                <a:cs typeface="Times New Roman" panose="02020603050405020304" pitchFamily="18" charset="0"/>
              </a:rPr>
              <a:t>3.  ΕΜΒΑΔΟΝ ΠΡΟΣ ΑΝΤΙΣΤΑΘΜΙΣΗ</a:t>
            </a:r>
            <a:r>
              <a:rPr lang="el-GR" sz="1400" dirty="0">
                <a:latin typeface="Arial" panose="020B0604020202020204" pitchFamily="34" charset="0"/>
                <a:ea typeface="Times New Roman" panose="02020603050405020304" pitchFamily="18" charset="0"/>
                <a:cs typeface="Times New Roman" panose="02020603050405020304" pitchFamily="18" charset="0"/>
              </a:rPr>
              <a:t>:</a:t>
            </a:r>
          </a:p>
          <a:p>
            <a:pPr marL="0" indent="0">
              <a:lnSpc>
                <a:spcPct val="115000"/>
              </a:lnSpc>
              <a:buNone/>
            </a:pPr>
            <a:r>
              <a:rPr lang="el-GR" sz="1400" dirty="0">
                <a:effectLst/>
                <a:latin typeface="Arial" panose="020B0604020202020204" pitchFamily="34" charset="0"/>
                <a:ea typeface="Times New Roman" panose="02020603050405020304" pitchFamily="18" charset="0"/>
                <a:cs typeface="Times New Roman" panose="02020603050405020304" pitchFamily="18" charset="0"/>
              </a:rPr>
              <a:t>	80 τ.μ.Χ25%= 20 τ.μ. </a:t>
            </a:r>
          </a:p>
          <a:p>
            <a:pPr marL="0" indent="0">
              <a:lnSpc>
                <a:spcPct val="115000"/>
              </a:lnSpc>
              <a:buNone/>
            </a:pPr>
            <a:endParaRPr lang="en-CY" sz="1400" dirty="0">
              <a:effectLst/>
              <a:latin typeface="Verdana" panose="020B0604030504040204" pitchFamily="34" charset="0"/>
              <a:ea typeface="Times New Roman" panose="02020603050405020304" pitchFamily="18" charset="0"/>
              <a:cs typeface="Times New Roman" panose="02020603050405020304" pitchFamily="18" charset="0"/>
            </a:endParaRPr>
          </a:p>
          <a:p>
            <a:pPr marL="0" indent="0">
              <a:lnSpc>
                <a:spcPct val="115000"/>
              </a:lnSpc>
              <a:buNone/>
            </a:pPr>
            <a:r>
              <a:rPr lang="el-GR" sz="1400" b="1" u="sng" dirty="0">
                <a:latin typeface="Arial" panose="020B0604020202020204" pitchFamily="34" charset="0"/>
                <a:ea typeface="Times New Roman" panose="02020603050405020304" pitchFamily="18" charset="0"/>
                <a:cs typeface="Times New Roman" panose="02020603050405020304" pitchFamily="18" charset="0"/>
              </a:rPr>
              <a:t>4.  ΚΟΣΤΟΣ ΣΔ</a:t>
            </a:r>
            <a:r>
              <a:rPr lang="el-GR" sz="1400" dirty="0">
                <a:latin typeface="Arial" panose="020B0604020202020204" pitchFamily="34" charset="0"/>
                <a:ea typeface="Times New Roman" panose="02020603050405020304" pitchFamily="18" charset="0"/>
                <a:cs typeface="Times New Roman" panose="02020603050405020304" pitchFamily="18" charset="0"/>
              </a:rPr>
              <a:t>: </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€ 310Χ20 τ.μ.= €6.200</a:t>
            </a:r>
            <a:endParaRPr lang="en-CY" sz="1400" dirty="0">
              <a:effectLst/>
              <a:latin typeface="Verdana" panose="020B0604030504040204" pitchFamily="34" charset="0"/>
              <a:ea typeface="Times New Roman" panose="02020603050405020304" pitchFamily="18" charset="0"/>
              <a:cs typeface="Times New Roman" panose="02020603050405020304" pitchFamily="18" charset="0"/>
            </a:endParaRPr>
          </a:p>
          <a:p>
            <a:pPr marL="0" indent="0">
              <a:lnSpc>
                <a:spcPct val="115000"/>
              </a:lnSpc>
              <a:buNone/>
            </a:pPr>
            <a:r>
              <a:rPr lang="el-GR" sz="1400" b="1" u="sng" dirty="0">
                <a:effectLst/>
                <a:latin typeface="Arial" panose="020B0604020202020204" pitchFamily="34" charset="0"/>
                <a:ea typeface="Times New Roman" panose="02020603050405020304" pitchFamily="18" charset="0"/>
                <a:cs typeface="Times New Roman" panose="02020603050405020304" pitchFamily="18" charset="0"/>
              </a:rPr>
              <a:t>5.  -10%  ΚΟΣΤΟΥΣ  ΣΤΟΝ ΕΟΑ</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€620</a:t>
            </a:r>
          </a:p>
          <a:p>
            <a:pPr marL="0" indent="0">
              <a:lnSpc>
                <a:spcPct val="115000"/>
              </a:lnSpc>
              <a:buNone/>
            </a:pPr>
            <a:r>
              <a:rPr lang="el-GR" sz="1400" b="1" u="sng" dirty="0">
                <a:effectLst/>
                <a:latin typeface="Arial" panose="020B0604020202020204" pitchFamily="34" charset="0"/>
                <a:ea typeface="Times New Roman" panose="02020603050405020304" pitchFamily="18" charset="0"/>
                <a:cs typeface="Times New Roman" panose="02020603050405020304" pitchFamily="18" charset="0"/>
              </a:rPr>
              <a:t>6.  ΥΠΟΛΟΙΠΟ ΣΤΟΝ ΚΟΑΓ</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€5.580</a:t>
            </a:r>
          </a:p>
          <a:p>
            <a:pPr marL="0" indent="0">
              <a:lnSpc>
                <a:spcPct val="115000"/>
              </a:lnSpc>
              <a:buNone/>
            </a:pPr>
            <a:endParaRPr lang="el-G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buNone/>
            </a:pPr>
            <a:endParaRPr lang="en-CY" sz="14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59C5E60A-03D9-B5BE-12D4-ADCB941CDB20}"/>
              </a:ext>
            </a:extLst>
          </p:cNvPr>
          <p:cNvSpPr>
            <a:spLocks noGrp="1"/>
          </p:cNvSpPr>
          <p:nvPr>
            <p:ph sz="quarter" idx="4"/>
          </p:nvPr>
        </p:nvSpPr>
        <p:spPr>
          <a:xfrm>
            <a:off x="4800600" y="2469319"/>
            <a:ext cx="3886200" cy="3581400"/>
          </a:xfrm>
        </p:spPr>
        <p:txBody>
          <a:bodyPr>
            <a:normAutofit/>
          </a:bodyPr>
          <a:lstStyle/>
          <a:p>
            <a:pPr marL="0" indent="0" algn="just">
              <a:buNone/>
            </a:pPr>
            <a:r>
              <a:rPr lang="el-GR" sz="1400" dirty="0">
                <a:latin typeface="Arial" panose="020B0604020202020204" pitchFamily="34" charset="0"/>
                <a:ea typeface="Times New Roman" panose="02020603050405020304" pitchFamily="18" charset="0"/>
                <a:cs typeface="Times New Roman" panose="02020603050405020304" pitchFamily="18" charset="0"/>
              </a:rPr>
              <a:t>Μ</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ε βάση τη Γενική Εκτίμηση </a:t>
            </a:r>
            <a:r>
              <a:rPr lang="el-GR" sz="1400" dirty="0">
                <a:effectLst/>
                <a:latin typeface="Arial" panose="020B0604020202020204" pitchFamily="34" charset="0"/>
                <a:ea typeface="Times New Roman" panose="02020603050405020304" pitchFamily="18" charset="0"/>
              </a:rPr>
              <a:t>που ισχύει για την περιοχή της ιδιοκτησίας (</a:t>
            </a:r>
            <a:r>
              <a:rPr lang="el-GR" sz="1400" dirty="0">
                <a:latin typeface="Arial" panose="020B0604020202020204" pitchFamily="34" charset="0"/>
                <a:ea typeface="Times New Roman" panose="02020603050405020304" pitchFamily="18" charset="0"/>
              </a:rPr>
              <a:t>π.χ. </a:t>
            </a:r>
            <a:r>
              <a:rPr lang="el-GR" sz="1400" dirty="0" err="1">
                <a:effectLst/>
                <a:latin typeface="Arial" panose="020B0604020202020204" pitchFamily="34" charset="0"/>
                <a:ea typeface="Times New Roman" panose="02020603050405020304" pitchFamily="18" charset="0"/>
              </a:rPr>
              <a:t>Λατσιά</a:t>
            </a:r>
            <a:r>
              <a:rPr lang="el-GR" sz="1400" dirty="0">
                <a:effectLst/>
                <a:latin typeface="Arial" panose="020B0604020202020204" pitchFamily="34" charset="0"/>
                <a:ea typeface="Times New Roman" panose="02020603050405020304" pitchFamily="18" charset="0"/>
              </a:rPr>
              <a:t>, Απόστολος Ανδρέας)</a:t>
            </a:r>
          </a:p>
          <a:p>
            <a:pPr marL="0" indent="0" algn="just">
              <a:buNone/>
            </a:pPr>
            <a:endParaRPr lang="el-GR" sz="1400" dirty="0">
              <a:latin typeface="Arial" panose="020B0604020202020204" pitchFamily="34" charset="0"/>
            </a:endParaRPr>
          </a:p>
          <a:p>
            <a:pPr marL="0" indent="0">
              <a:buNone/>
            </a:pPr>
            <a:r>
              <a:rPr lang="el-GR" sz="1400" u="sng" dirty="0">
                <a:latin typeface="Arial" panose="020B0604020202020204" pitchFamily="34" charset="0"/>
                <a:cs typeface="Arial" panose="020B0604020202020204" pitchFamily="34" charset="0"/>
              </a:rPr>
              <a:t>Προσοχή</a:t>
            </a:r>
            <a:r>
              <a:rPr lang="el-GR" sz="1400" dirty="0">
                <a:latin typeface="Arial" panose="020B0604020202020204" pitchFamily="34" charset="0"/>
                <a:cs typeface="Arial" panose="020B0604020202020204" pitchFamily="34" charset="0"/>
              </a:rPr>
              <a:t>: Το απαιτούμενο ποσοστό διαφοροποιείται σε περίπτωση εντός κελύφους, εκτός κελύφους, και σε περίπτωση επιπλέον οικιστικής μονάδας</a:t>
            </a:r>
          </a:p>
          <a:p>
            <a:pPr marL="0" indent="0">
              <a:buNone/>
            </a:pPr>
            <a:endParaRPr lang="el-GR" sz="1400" dirty="0">
              <a:latin typeface="Arial" panose="020B0604020202020204" pitchFamily="34" charset="0"/>
              <a:cs typeface="Arial" panose="020B0604020202020204" pitchFamily="34" charset="0"/>
            </a:endParaRPr>
          </a:p>
          <a:p>
            <a:pPr marL="0" indent="0">
              <a:buNone/>
            </a:pPr>
            <a:r>
              <a:rPr lang="el-GR" sz="1400" b="1" dirty="0">
                <a:solidFill>
                  <a:srgbClr val="FF0000"/>
                </a:solidFill>
                <a:latin typeface="Arial" panose="020B0604020202020204" pitchFamily="34" charset="0"/>
                <a:cs typeface="Arial" panose="020B0604020202020204" pitchFamily="34" charset="0"/>
              </a:rPr>
              <a:t>Τα ποσά καταβάλλονται ΠΡΙΝ ΤΗ ΧΟΡΗΓΗΣΗ ΠΟΛΕΟΔΟΜΙΚΗΣ ΑΔΕΙΑΣ</a:t>
            </a:r>
          </a:p>
        </p:txBody>
      </p:sp>
      <p:sp>
        <p:nvSpPr>
          <p:cNvPr id="6" name="Text Placeholder 5">
            <a:extLst>
              <a:ext uri="{FF2B5EF4-FFF2-40B4-BE49-F238E27FC236}">
                <a16:creationId xmlns:a16="http://schemas.microsoft.com/office/drawing/2014/main" id="{03009B47-2A30-7072-4A41-1D68BB3C540B}"/>
              </a:ext>
            </a:extLst>
          </p:cNvPr>
          <p:cNvSpPr>
            <a:spLocks noGrp="1"/>
          </p:cNvSpPr>
          <p:nvPr>
            <p:ph type="body" sz="quarter" idx="1"/>
          </p:nvPr>
        </p:nvSpPr>
        <p:spPr>
          <a:xfrm>
            <a:off x="107504" y="1522730"/>
            <a:ext cx="4388296" cy="869950"/>
          </a:xfrm>
        </p:spPr>
        <p:txBody>
          <a:bodyPr>
            <a:normAutofit fontScale="25000" lnSpcReduction="20000"/>
          </a:bodyPr>
          <a:lstStyle/>
          <a:p>
            <a:pPr>
              <a:lnSpc>
                <a:spcPct val="115000"/>
              </a:lnSpc>
            </a:pPr>
            <a:endParaRPr lang="el-GR" sz="20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l-GR" sz="5600" dirty="0">
                <a:effectLst/>
                <a:latin typeface="Arial" panose="020B0604020202020204" pitchFamily="34" charset="0"/>
                <a:ea typeface="Times New Roman" panose="02020603050405020304" pitchFamily="18" charset="0"/>
                <a:cs typeface="Times New Roman" panose="02020603050405020304" pitchFamily="18" charset="0"/>
              </a:rPr>
              <a:t>Αύξηση Συντελεστή Δόμησης </a:t>
            </a:r>
          </a:p>
          <a:p>
            <a:pPr>
              <a:lnSpc>
                <a:spcPct val="115000"/>
              </a:lnSpc>
            </a:pPr>
            <a:r>
              <a:rPr lang="el-GR" sz="5600" dirty="0">
                <a:effectLst/>
                <a:latin typeface="Arial" panose="020B0604020202020204" pitchFamily="34" charset="0"/>
                <a:ea typeface="Times New Roman" panose="02020603050405020304" pitchFamily="18" charset="0"/>
                <a:cs typeface="Times New Roman" panose="02020603050405020304" pitchFamily="18" charset="0"/>
              </a:rPr>
              <a:t>εκτός Κελύφους σε Οικιστική Ανάπτυξη</a:t>
            </a:r>
            <a:endParaRPr lang="en-CY" sz="5600" dirty="0">
              <a:effectLst/>
              <a:latin typeface="Verdana" panose="020B0604030504040204" pitchFamily="34" charset="0"/>
              <a:ea typeface="Times New Roman" panose="02020603050405020304" pitchFamily="18" charset="0"/>
              <a:cs typeface="Times New Roman" panose="02020603050405020304" pitchFamily="18" charset="0"/>
            </a:endParaRPr>
          </a:p>
          <a:p>
            <a:r>
              <a:rPr lang="el-GR" sz="5600" b="1" dirty="0">
                <a:effectLst/>
                <a:latin typeface="Arial" panose="020B0604020202020204" pitchFamily="34" charset="0"/>
                <a:ea typeface="Times New Roman" panose="02020603050405020304" pitchFamily="18" charset="0"/>
              </a:rPr>
              <a:t>(25%</a:t>
            </a:r>
            <a:r>
              <a:rPr lang="el-GR" sz="5600" dirty="0">
                <a:effectLst/>
                <a:latin typeface="Arial" panose="020B0604020202020204" pitchFamily="34" charset="0"/>
                <a:ea typeface="Times New Roman" panose="02020603050405020304" pitchFamily="18" charset="0"/>
              </a:rPr>
              <a:t>της υπέρβασης)</a:t>
            </a:r>
          </a:p>
          <a:p>
            <a:endParaRPr lang="en-GB" dirty="0"/>
          </a:p>
        </p:txBody>
      </p:sp>
      <p:sp>
        <p:nvSpPr>
          <p:cNvPr id="8" name="Text Placeholder 7">
            <a:extLst>
              <a:ext uri="{FF2B5EF4-FFF2-40B4-BE49-F238E27FC236}">
                <a16:creationId xmlns:a16="http://schemas.microsoft.com/office/drawing/2014/main" id="{078156A6-8960-FB20-1867-23114121F1BB}"/>
              </a:ext>
            </a:extLst>
          </p:cNvPr>
          <p:cNvSpPr>
            <a:spLocks noGrp="1"/>
          </p:cNvSpPr>
          <p:nvPr>
            <p:ph type="body" sz="quarter" idx="3"/>
          </p:nvPr>
        </p:nvSpPr>
        <p:spPr>
          <a:xfrm>
            <a:off x="4932040" y="1522730"/>
            <a:ext cx="3754760" cy="869949"/>
          </a:xfrm>
        </p:spPr>
        <p:txBody>
          <a:bodyPr>
            <a:normAutofit fontScale="25000" lnSpcReduction="20000"/>
          </a:bodyPr>
          <a:lstStyle/>
          <a:p>
            <a:endParaRPr lang="el-GR" dirty="0" err="1"/>
          </a:p>
        </p:txBody>
      </p:sp>
    </p:spTree>
    <p:extLst>
      <p:ext uri="{BB962C8B-B14F-4D97-AF65-F5344CB8AC3E}">
        <p14:creationId xmlns:p14="http://schemas.microsoft.com/office/powerpoint/2010/main" val="119046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60366-51C1-27BC-54AA-E1ACC5AF7327}"/>
              </a:ext>
            </a:extLst>
          </p:cNvPr>
          <p:cNvSpPr>
            <a:spLocks noGrp="1"/>
          </p:cNvSpPr>
          <p:nvPr>
            <p:ph type="title"/>
          </p:nvPr>
        </p:nvSpPr>
        <p:spPr/>
        <p:txBody>
          <a:bodyPr>
            <a:normAutofit/>
          </a:bodyPr>
          <a:lstStyle/>
          <a:p>
            <a:pPr algn="ctr"/>
            <a: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t>ΠΑΡΑΔΕΙΓΜΑ ΥΠΕΡΒΑΣΗΣ ΣΥΝΤΕΛΕΣΤΗ ΔΟΜΗΣΗΣ </a:t>
            </a:r>
            <a:b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br>
            <a: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t>και ΚΑΝΟΝΙΣΤΙΚΗΣ ΑΠΟΚΛΙΣΗΣ</a:t>
            </a:r>
            <a:endParaRPr lang="en-GB" sz="2400" dirty="0"/>
          </a:p>
        </p:txBody>
      </p:sp>
      <p:sp>
        <p:nvSpPr>
          <p:cNvPr id="7" name="Content Placeholder 6">
            <a:extLst>
              <a:ext uri="{FF2B5EF4-FFF2-40B4-BE49-F238E27FC236}">
                <a16:creationId xmlns:a16="http://schemas.microsoft.com/office/drawing/2014/main" id="{FB1F5C38-3BA4-68B2-450A-725FAF34752A}"/>
              </a:ext>
            </a:extLst>
          </p:cNvPr>
          <p:cNvSpPr>
            <a:spLocks noGrp="1"/>
          </p:cNvSpPr>
          <p:nvPr>
            <p:ph sz="quarter" idx="2"/>
          </p:nvPr>
        </p:nvSpPr>
        <p:spPr>
          <a:xfrm>
            <a:off x="251520" y="2438400"/>
            <a:ext cx="4244280" cy="3581400"/>
          </a:xfrm>
        </p:spPr>
        <p:txBody>
          <a:bodyPr>
            <a:normAutofit/>
          </a:bodyPr>
          <a:lstStyle/>
          <a:p>
            <a:pPr marL="0" indent="0">
              <a:lnSpc>
                <a:spcPct val="115000"/>
              </a:lnSpc>
              <a:buNone/>
            </a:pPr>
            <a:r>
              <a:rPr lang="el-GR" sz="1400" b="1" u="sng" dirty="0">
                <a:effectLst/>
                <a:latin typeface="Arial" panose="020B0604020202020204" pitchFamily="34" charset="0"/>
                <a:ea typeface="Times New Roman" panose="02020603050405020304" pitchFamily="18" charset="0"/>
                <a:cs typeface="Times New Roman" panose="02020603050405020304" pitchFamily="18" charset="0"/>
              </a:rPr>
              <a:t>1.  ΚΟΣΤΟΣ ΕΞΑΓΟΡΑΣ ΑΝΤΙΣΤΑΘΜΙΣΜΑΤΟΣ</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310 /τ.μ. </a:t>
            </a:r>
          </a:p>
          <a:p>
            <a:pPr marL="0" indent="0">
              <a:lnSpc>
                <a:spcPct val="115000"/>
              </a:lnSpc>
              <a:buNone/>
            </a:pPr>
            <a:r>
              <a:rPr lang="el-GR" sz="1400" b="1" u="sng" dirty="0">
                <a:effectLst/>
                <a:latin typeface="Arial" panose="020B0604020202020204" pitchFamily="34" charset="0"/>
                <a:ea typeface="Times New Roman" panose="02020603050405020304" pitchFamily="18" charset="0"/>
                <a:cs typeface="Times New Roman" panose="02020603050405020304" pitchFamily="18" charset="0"/>
              </a:rPr>
              <a:t>2.  ΥΠΕΡΒΑΣΗ ΣΥΝΤΕΛΕΣΤΗ ΔΟΜΗΣΗΣ</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80 τ.μ.</a:t>
            </a:r>
          </a:p>
          <a:p>
            <a:pPr marL="0" indent="0">
              <a:lnSpc>
                <a:spcPct val="115000"/>
              </a:lnSpc>
              <a:buNone/>
            </a:pPr>
            <a:r>
              <a:rPr lang="el-GR" sz="1400" b="1" u="sng" dirty="0">
                <a:latin typeface="Arial" panose="020B0604020202020204" pitchFamily="34" charset="0"/>
                <a:ea typeface="Times New Roman" panose="02020603050405020304" pitchFamily="18" charset="0"/>
                <a:cs typeface="Times New Roman" panose="02020603050405020304" pitchFamily="18" charset="0"/>
              </a:rPr>
              <a:t>3.  ΕΜΒΑΔΟΝ ΠΡΟΣ ΑΝΤΙΣΤΑΘΜΙΣΗ</a:t>
            </a:r>
            <a:r>
              <a:rPr lang="el-GR" sz="1400" dirty="0">
                <a:latin typeface="Arial" panose="020B0604020202020204" pitchFamily="34" charset="0"/>
                <a:ea typeface="Times New Roman" panose="02020603050405020304" pitchFamily="18" charset="0"/>
                <a:cs typeface="Times New Roman" panose="02020603050405020304" pitchFamily="18" charset="0"/>
              </a:rPr>
              <a:t>:</a:t>
            </a:r>
          </a:p>
          <a:p>
            <a:pPr marL="0" indent="0">
              <a:lnSpc>
                <a:spcPct val="115000"/>
              </a:lnSpc>
              <a:buNone/>
            </a:pPr>
            <a:r>
              <a:rPr lang="el-GR" sz="1400" dirty="0">
                <a:effectLst/>
                <a:latin typeface="Arial" panose="020B0604020202020204" pitchFamily="34" charset="0"/>
                <a:ea typeface="Times New Roman" panose="02020603050405020304" pitchFamily="18" charset="0"/>
                <a:cs typeface="Times New Roman" panose="02020603050405020304" pitchFamily="18" charset="0"/>
              </a:rPr>
              <a:t>	80 τ.μ.</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x </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25%</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20 τ.μ. </a:t>
            </a:r>
          </a:p>
          <a:p>
            <a:pPr marL="0" indent="0">
              <a:lnSpc>
                <a:spcPct val="115000"/>
              </a:lnSpc>
              <a:buNone/>
            </a:pPr>
            <a:r>
              <a:rPr lang="el-GR" sz="1400" b="1" u="sng" dirty="0">
                <a:latin typeface="Arial" panose="020B0604020202020204" pitchFamily="34" charset="0"/>
                <a:ea typeface="Times New Roman" panose="02020603050405020304" pitchFamily="18" charset="0"/>
                <a:cs typeface="Times New Roman" panose="02020603050405020304" pitchFamily="18" charset="0"/>
              </a:rPr>
              <a:t>4.  ΚΟΣΤΟΣ ΣΔ</a:t>
            </a:r>
            <a:r>
              <a:rPr lang="el-GR" sz="1400" dirty="0">
                <a:latin typeface="Arial" panose="020B0604020202020204" pitchFamily="34" charset="0"/>
                <a:ea typeface="Times New Roman" panose="02020603050405020304" pitchFamily="18" charset="0"/>
                <a:cs typeface="Times New Roman" panose="02020603050405020304" pitchFamily="18" charset="0"/>
              </a:rPr>
              <a:t>: </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€ 310Χ20 τ.μ. =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6.200</a:t>
            </a:r>
          </a:p>
          <a:p>
            <a:pPr marL="0" indent="0">
              <a:lnSpc>
                <a:spcPct val="115000"/>
              </a:lnSpc>
              <a:buNone/>
            </a:pPr>
            <a:r>
              <a:rPr lang="el-GR" sz="1400" b="1" u="sng" dirty="0">
                <a:latin typeface="Arial" panose="020B0604020202020204" pitchFamily="34" charset="0"/>
                <a:ea typeface="Times New Roman" panose="02020603050405020304" pitchFamily="18" charset="0"/>
                <a:cs typeface="Times New Roman" panose="02020603050405020304" pitchFamily="18" charset="0"/>
              </a:rPr>
              <a:t>5.  ΚΟΣΤΟΣ ΑΠΟΚΛΙΣΗΣ</a:t>
            </a:r>
            <a:r>
              <a:rPr lang="el-GR" sz="1400" dirty="0">
                <a:latin typeface="Arial" panose="020B0604020202020204" pitchFamily="34" charset="0"/>
                <a:ea typeface="Times New Roman" panose="02020603050405020304" pitchFamily="18" charset="0"/>
                <a:cs typeface="Times New Roman" panose="02020603050405020304" pitchFamily="18" charset="0"/>
              </a:rPr>
              <a:t>: 	</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€ 2.000</a:t>
            </a:r>
          </a:p>
          <a:p>
            <a:pPr marL="0" indent="0">
              <a:lnSpc>
                <a:spcPct val="115000"/>
              </a:lnSpc>
              <a:buNone/>
            </a:pPr>
            <a:r>
              <a:rPr lang="el-GR" sz="1400" b="1" u="sng" dirty="0">
                <a:latin typeface="Arial" panose="020B0604020202020204" pitchFamily="34" charset="0"/>
                <a:ea typeface="Times New Roman" panose="02020603050405020304" pitchFamily="18" charset="0"/>
                <a:cs typeface="Times New Roman" panose="02020603050405020304" pitchFamily="18" charset="0"/>
              </a:rPr>
              <a:t>6.  ΣΥΝΟΛΟ</a:t>
            </a:r>
            <a:r>
              <a:rPr lang="el-GR" sz="1400" dirty="0">
                <a:latin typeface="Arial" panose="020B0604020202020204" pitchFamily="34" charset="0"/>
                <a:ea typeface="Times New Roman" panose="02020603050405020304" pitchFamily="18" charset="0"/>
                <a:cs typeface="Times New Roman" panose="02020603050405020304" pitchFamily="18" charset="0"/>
              </a:rPr>
              <a:t>: 		</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€ 8.200</a:t>
            </a:r>
          </a:p>
          <a:p>
            <a:pPr marL="0" indent="0">
              <a:lnSpc>
                <a:spcPct val="115000"/>
              </a:lnSpc>
              <a:buNone/>
            </a:pPr>
            <a:r>
              <a:rPr lang="el-GR" sz="1400" b="1" u="sng" dirty="0">
                <a:effectLst/>
                <a:latin typeface="Arial" panose="020B0604020202020204" pitchFamily="34" charset="0"/>
                <a:ea typeface="Times New Roman" panose="02020603050405020304" pitchFamily="18" charset="0"/>
                <a:cs typeface="Times New Roman" panose="02020603050405020304" pitchFamily="18" charset="0"/>
              </a:rPr>
              <a:t>7.  -10%  ΚΟΣΤΟΥΣ  ΣΤΟΝ ΕΟΑ</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820</a:t>
            </a:r>
          </a:p>
          <a:p>
            <a:pPr marL="0" indent="0">
              <a:lnSpc>
                <a:spcPct val="115000"/>
              </a:lnSpc>
              <a:buNone/>
            </a:pPr>
            <a:r>
              <a:rPr lang="el-GR" sz="1400" b="1" u="sng" dirty="0">
                <a:effectLst/>
                <a:latin typeface="Arial" panose="020B0604020202020204" pitchFamily="34" charset="0"/>
                <a:ea typeface="Times New Roman" panose="02020603050405020304" pitchFamily="18" charset="0"/>
                <a:cs typeface="Times New Roman" panose="02020603050405020304" pitchFamily="18" charset="0"/>
              </a:rPr>
              <a:t>6.  ΥΠΟΛΟΙΠΟ ΣΤΟΝ ΚΟΑΓ</a:t>
            </a:r>
            <a:r>
              <a:rPr lang="el-GR" sz="1400" b="1"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7.380</a:t>
            </a:r>
          </a:p>
          <a:p>
            <a:pPr marL="0" indent="0">
              <a:lnSpc>
                <a:spcPct val="115000"/>
              </a:lnSpc>
              <a:buNone/>
            </a:pPr>
            <a:endParaRPr lang="el-G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buNone/>
            </a:pPr>
            <a:endParaRPr lang="en-CY" sz="14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59C5E60A-03D9-B5BE-12D4-ADCB941CDB20}"/>
              </a:ext>
            </a:extLst>
          </p:cNvPr>
          <p:cNvSpPr>
            <a:spLocks noGrp="1"/>
          </p:cNvSpPr>
          <p:nvPr>
            <p:ph sz="quarter" idx="4"/>
          </p:nvPr>
        </p:nvSpPr>
        <p:spPr>
          <a:xfrm>
            <a:off x="4800600" y="2469319"/>
            <a:ext cx="3886200" cy="3581400"/>
          </a:xfrm>
        </p:spPr>
        <p:txBody>
          <a:bodyPr>
            <a:normAutofit/>
          </a:bodyPr>
          <a:lstStyle/>
          <a:p>
            <a:pPr marL="0" indent="0" algn="just">
              <a:buNone/>
            </a:pPr>
            <a:r>
              <a:rPr lang="el-GR" sz="1400" dirty="0">
                <a:latin typeface="Arial" panose="020B0604020202020204" pitchFamily="34" charset="0"/>
                <a:ea typeface="Times New Roman" panose="02020603050405020304" pitchFamily="18" charset="0"/>
                <a:cs typeface="Times New Roman" panose="02020603050405020304" pitchFamily="18" charset="0"/>
              </a:rPr>
              <a:t>Μ</a:t>
            </a:r>
            <a:r>
              <a:rPr lang="el-GR" sz="1400" dirty="0">
                <a:effectLst/>
                <a:latin typeface="Arial" panose="020B0604020202020204" pitchFamily="34" charset="0"/>
                <a:ea typeface="Times New Roman" panose="02020603050405020304" pitchFamily="18" charset="0"/>
                <a:cs typeface="Times New Roman" panose="02020603050405020304" pitchFamily="18" charset="0"/>
              </a:rPr>
              <a:t>ε βάση τη Γενική Εκτίμηση </a:t>
            </a:r>
            <a:r>
              <a:rPr lang="el-GR" sz="1400" dirty="0">
                <a:effectLst/>
                <a:latin typeface="Arial" panose="020B0604020202020204" pitchFamily="34" charset="0"/>
                <a:ea typeface="Times New Roman" panose="02020603050405020304" pitchFamily="18" charset="0"/>
              </a:rPr>
              <a:t>που ισχύει για την περιοχή της ιδιοκτησίας</a:t>
            </a:r>
          </a:p>
          <a:p>
            <a:pPr marL="0" indent="0" algn="just">
              <a:buNone/>
            </a:pPr>
            <a:endParaRPr lang="el-GR" sz="1400" dirty="0">
              <a:latin typeface="Arial" panose="020B0604020202020204" pitchFamily="34" charset="0"/>
            </a:endParaRPr>
          </a:p>
          <a:p>
            <a:pPr marL="0" indent="0">
              <a:buNone/>
            </a:pPr>
            <a:r>
              <a:rPr lang="el-GR" sz="1400" u="sng" dirty="0">
                <a:latin typeface="Arial" panose="020B0604020202020204" pitchFamily="34" charset="0"/>
                <a:cs typeface="Arial" panose="020B0604020202020204" pitchFamily="34" charset="0"/>
              </a:rPr>
              <a:t>Προσοχή</a:t>
            </a:r>
            <a:r>
              <a:rPr lang="el-GR" sz="1400" dirty="0">
                <a:latin typeface="Arial" panose="020B0604020202020204" pitchFamily="34" charset="0"/>
                <a:cs typeface="Arial" panose="020B0604020202020204" pitchFamily="34" charset="0"/>
              </a:rPr>
              <a:t>: Το απαιτούμενο ποσοστό διαφοροποιείται σε περίπτωση εντός κελύφους, εκτός κελύφους, και σε περίπτωση επιπλέον οικιστικής μονάδας</a:t>
            </a:r>
          </a:p>
          <a:p>
            <a:pPr marL="0" indent="0">
              <a:buNone/>
            </a:pPr>
            <a:r>
              <a:rPr lang="el-GR" sz="1400" b="1" dirty="0">
                <a:solidFill>
                  <a:srgbClr val="FF0000"/>
                </a:solidFill>
                <a:latin typeface="Arial" panose="020B0604020202020204" pitchFamily="34" charset="0"/>
                <a:cs typeface="Arial" panose="020B0604020202020204" pitchFamily="34" charset="0"/>
              </a:rPr>
              <a:t>→Υπάρχει υπέρβαση του μήκους επαφής της βοηθητικής οικοδομής </a:t>
            </a:r>
          </a:p>
          <a:p>
            <a:pPr marL="0" indent="0">
              <a:buNone/>
            </a:pPr>
            <a:endParaRPr lang="el-GR" sz="1400" dirty="0">
              <a:latin typeface="Arial" panose="020B0604020202020204" pitchFamily="34" charset="0"/>
              <a:cs typeface="Arial" panose="020B0604020202020204" pitchFamily="34" charset="0"/>
            </a:endParaRPr>
          </a:p>
          <a:p>
            <a:pPr marL="0" indent="0">
              <a:buNone/>
            </a:pPr>
            <a:r>
              <a:rPr lang="el-GR" sz="1400" b="1" dirty="0">
                <a:solidFill>
                  <a:srgbClr val="FF0000"/>
                </a:solidFill>
                <a:latin typeface="Arial" panose="020B0604020202020204" pitchFamily="34" charset="0"/>
                <a:cs typeface="Arial" panose="020B0604020202020204" pitchFamily="34" charset="0"/>
              </a:rPr>
              <a:t>Τα ποσά καταβάλλονται ΠΡΙΝ ΤΗ ΧΟΡΗΓΗΣΗ ΠΟΛΕΟΔΟΜΙΚΗΣ ΑΔΕΙΑΣ</a:t>
            </a:r>
          </a:p>
        </p:txBody>
      </p:sp>
      <p:sp>
        <p:nvSpPr>
          <p:cNvPr id="6" name="Text Placeholder 5">
            <a:extLst>
              <a:ext uri="{FF2B5EF4-FFF2-40B4-BE49-F238E27FC236}">
                <a16:creationId xmlns:a16="http://schemas.microsoft.com/office/drawing/2014/main" id="{03009B47-2A30-7072-4A41-1D68BB3C540B}"/>
              </a:ext>
            </a:extLst>
          </p:cNvPr>
          <p:cNvSpPr>
            <a:spLocks noGrp="1"/>
          </p:cNvSpPr>
          <p:nvPr>
            <p:ph type="body" sz="quarter" idx="1"/>
          </p:nvPr>
        </p:nvSpPr>
        <p:spPr>
          <a:xfrm>
            <a:off x="107504" y="1522730"/>
            <a:ext cx="4388296" cy="869950"/>
          </a:xfrm>
        </p:spPr>
        <p:txBody>
          <a:bodyPr>
            <a:normAutofit fontScale="25000" lnSpcReduction="20000"/>
          </a:bodyPr>
          <a:lstStyle/>
          <a:p>
            <a:pPr>
              <a:lnSpc>
                <a:spcPct val="115000"/>
              </a:lnSpc>
            </a:pPr>
            <a:endParaRPr lang="el-GR" sz="20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l-GR" sz="5600" dirty="0">
                <a:effectLst/>
                <a:latin typeface="Arial" panose="020B0604020202020204" pitchFamily="34" charset="0"/>
                <a:ea typeface="Times New Roman" panose="02020603050405020304" pitchFamily="18" charset="0"/>
                <a:cs typeface="Times New Roman" panose="02020603050405020304" pitchFamily="18" charset="0"/>
              </a:rPr>
              <a:t>Αύξηση Συντελεστή Δόμησης </a:t>
            </a:r>
          </a:p>
          <a:p>
            <a:pPr>
              <a:lnSpc>
                <a:spcPct val="115000"/>
              </a:lnSpc>
            </a:pPr>
            <a:r>
              <a:rPr lang="el-GR" sz="5600" dirty="0">
                <a:effectLst/>
                <a:latin typeface="Arial" panose="020B0604020202020204" pitchFamily="34" charset="0"/>
                <a:ea typeface="Times New Roman" panose="02020603050405020304" pitchFamily="18" charset="0"/>
                <a:cs typeface="Times New Roman" panose="02020603050405020304" pitchFamily="18" charset="0"/>
              </a:rPr>
              <a:t>εκτός Κελύφους σε Οικιστική Ανάπτυξη</a:t>
            </a:r>
            <a:endParaRPr lang="en-CY" sz="5600" dirty="0">
              <a:effectLst/>
              <a:latin typeface="Verdana" panose="020B0604030504040204" pitchFamily="34" charset="0"/>
              <a:ea typeface="Times New Roman" panose="02020603050405020304" pitchFamily="18" charset="0"/>
              <a:cs typeface="Times New Roman" panose="02020603050405020304" pitchFamily="18" charset="0"/>
            </a:endParaRPr>
          </a:p>
          <a:p>
            <a:r>
              <a:rPr lang="el-GR" sz="5600" b="1" dirty="0">
                <a:effectLst/>
                <a:latin typeface="Arial" panose="020B0604020202020204" pitchFamily="34" charset="0"/>
                <a:ea typeface="Times New Roman" panose="02020603050405020304" pitchFamily="18" charset="0"/>
              </a:rPr>
              <a:t>(25%</a:t>
            </a:r>
            <a:r>
              <a:rPr lang="el-GR" sz="5600" dirty="0">
                <a:effectLst/>
                <a:latin typeface="Arial" panose="020B0604020202020204" pitchFamily="34" charset="0"/>
                <a:ea typeface="Times New Roman" panose="02020603050405020304" pitchFamily="18" charset="0"/>
              </a:rPr>
              <a:t>της υπέρβασης)</a:t>
            </a:r>
          </a:p>
          <a:p>
            <a:endParaRPr lang="en-GB" dirty="0"/>
          </a:p>
        </p:txBody>
      </p:sp>
      <p:sp>
        <p:nvSpPr>
          <p:cNvPr id="8" name="Text Placeholder 7">
            <a:extLst>
              <a:ext uri="{FF2B5EF4-FFF2-40B4-BE49-F238E27FC236}">
                <a16:creationId xmlns:a16="http://schemas.microsoft.com/office/drawing/2014/main" id="{078156A6-8960-FB20-1867-23114121F1BB}"/>
              </a:ext>
            </a:extLst>
          </p:cNvPr>
          <p:cNvSpPr>
            <a:spLocks noGrp="1"/>
          </p:cNvSpPr>
          <p:nvPr>
            <p:ph type="body" sz="quarter" idx="3"/>
          </p:nvPr>
        </p:nvSpPr>
        <p:spPr>
          <a:xfrm>
            <a:off x="4932040" y="1522730"/>
            <a:ext cx="3754760" cy="869949"/>
          </a:xfrm>
        </p:spPr>
        <p:txBody>
          <a:bodyPr>
            <a:normAutofit fontScale="25000" lnSpcReduction="20000"/>
          </a:bodyPr>
          <a:lstStyle/>
          <a:p>
            <a:endParaRPr lang="el-GR" dirty="0" err="1"/>
          </a:p>
        </p:txBody>
      </p:sp>
    </p:spTree>
    <p:extLst>
      <p:ext uri="{BB962C8B-B14F-4D97-AF65-F5344CB8AC3E}">
        <p14:creationId xmlns:p14="http://schemas.microsoft.com/office/powerpoint/2010/main" val="1561536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E18F38-BD5C-159A-85A1-36894A89CC73}"/>
              </a:ext>
            </a:extLst>
          </p:cNvPr>
          <p:cNvSpPr>
            <a:spLocks noGrp="1"/>
          </p:cNvSpPr>
          <p:nvPr>
            <p:ph type="title"/>
          </p:nvPr>
        </p:nvSpPr>
        <p:spPr/>
        <p:txBody>
          <a:bodyPr>
            <a:normAutofit/>
          </a:bodyPr>
          <a:lstStyle/>
          <a:p>
            <a: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t>ΠΑΡΑΔΕΙΓΜΑ επί ΧΩΡΟΤΑΞΙΚΟΥ ΣΧΕΔΙΟΥ</a:t>
            </a:r>
            <a:endParaRPr lang="en-GB" sz="2400" dirty="0"/>
          </a:p>
        </p:txBody>
      </p:sp>
      <p:pic>
        <p:nvPicPr>
          <p:cNvPr id="4" name="Picture 3">
            <a:extLst>
              <a:ext uri="{FF2B5EF4-FFF2-40B4-BE49-F238E27FC236}">
                <a16:creationId xmlns:a16="http://schemas.microsoft.com/office/drawing/2014/main" id="{6FCB0E46-B971-E3EC-39E4-298EC1960BB7}"/>
              </a:ext>
            </a:extLst>
          </p:cNvPr>
          <p:cNvPicPr>
            <a:picLocks noChangeAspect="1"/>
          </p:cNvPicPr>
          <p:nvPr/>
        </p:nvPicPr>
        <p:blipFill rotWithShape="1">
          <a:blip r:embed="rId2"/>
          <a:srcRect t="11950" b="13375"/>
          <a:stretch/>
        </p:blipFill>
        <p:spPr>
          <a:xfrm>
            <a:off x="0" y="1700808"/>
            <a:ext cx="9144000" cy="4824536"/>
          </a:xfrm>
          <a:prstGeom prst="rect">
            <a:avLst/>
          </a:prstGeom>
        </p:spPr>
      </p:pic>
    </p:spTree>
    <p:extLst>
      <p:ext uri="{BB962C8B-B14F-4D97-AF65-F5344CB8AC3E}">
        <p14:creationId xmlns:p14="http://schemas.microsoft.com/office/powerpoint/2010/main" val="3077591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2F8BF9-A2B9-584F-536E-78BE9E7E8D30}"/>
              </a:ext>
            </a:extLst>
          </p:cNvPr>
          <p:cNvPicPr>
            <a:picLocks noChangeAspect="1"/>
          </p:cNvPicPr>
          <p:nvPr/>
        </p:nvPicPr>
        <p:blipFill rotWithShape="1">
          <a:blip r:embed="rId2"/>
          <a:srcRect l="4077" t="8501" r="7601" b="7428"/>
          <a:stretch/>
        </p:blipFill>
        <p:spPr>
          <a:xfrm>
            <a:off x="2392930" y="44624"/>
            <a:ext cx="4267297" cy="5256584"/>
          </a:xfrm>
          <a:prstGeom prst="rect">
            <a:avLst/>
          </a:prstGeom>
        </p:spPr>
      </p:pic>
      <p:pic>
        <p:nvPicPr>
          <p:cNvPr id="8" name="Picture 7">
            <a:extLst>
              <a:ext uri="{FF2B5EF4-FFF2-40B4-BE49-F238E27FC236}">
                <a16:creationId xmlns:a16="http://schemas.microsoft.com/office/drawing/2014/main" id="{CFE82E8E-859F-5988-1031-671A3CADA714}"/>
              </a:ext>
            </a:extLst>
          </p:cNvPr>
          <p:cNvPicPr>
            <a:picLocks noChangeAspect="1"/>
          </p:cNvPicPr>
          <p:nvPr/>
        </p:nvPicPr>
        <p:blipFill rotWithShape="1">
          <a:blip r:embed="rId3"/>
          <a:srcRect l="4077" t="6285" r="7601" b="70364"/>
          <a:stretch/>
        </p:blipFill>
        <p:spPr>
          <a:xfrm>
            <a:off x="2392931" y="5353341"/>
            <a:ext cx="4267301" cy="1460035"/>
          </a:xfrm>
          <a:prstGeom prst="rect">
            <a:avLst/>
          </a:prstGeom>
        </p:spPr>
      </p:pic>
    </p:spTree>
    <p:extLst>
      <p:ext uri="{BB962C8B-B14F-4D97-AF65-F5344CB8AC3E}">
        <p14:creationId xmlns:p14="http://schemas.microsoft.com/office/powerpoint/2010/main" val="1097561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F69CB8-E148-058E-4E76-928C2F8EF94A}"/>
              </a:ext>
            </a:extLst>
          </p:cNvPr>
          <p:cNvPicPr>
            <a:picLocks noChangeAspect="1"/>
          </p:cNvPicPr>
          <p:nvPr/>
        </p:nvPicPr>
        <p:blipFill rotWithShape="1">
          <a:blip r:embed="rId2"/>
          <a:srcRect t="6951" b="8001"/>
          <a:stretch/>
        </p:blipFill>
        <p:spPr>
          <a:xfrm>
            <a:off x="1583668" y="139947"/>
            <a:ext cx="5976664" cy="6578105"/>
          </a:xfrm>
          <a:prstGeom prst="rect">
            <a:avLst/>
          </a:prstGeom>
        </p:spPr>
      </p:pic>
    </p:spTree>
    <p:extLst>
      <p:ext uri="{BB962C8B-B14F-4D97-AF65-F5344CB8AC3E}">
        <p14:creationId xmlns:p14="http://schemas.microsoft.com/office/powerpoint/2010/main" val="3759488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56984" cy="1268760"/>
          </a:xfrm>
        </p:spPr>
        <p:txBody>
          <a:bodyPr>
            <a:noAutofit/>
          </a:bodyPr>
          <a:lstStyle/>
          <a:p>
            <a:r>
              <a:rPr lang="el-GR" sz="2400" b="1" dirty="0">
                <a:solidFill>
                  <a:schemeClr val="accent2">
                    <a:lumMod val="75000"/>
                  </a:schemeClr>
                </a:solidFill>
                <a:latin typeface="Calibri" pitchFamily="34" charset="0"/>
                <a:cs typeface="Calibri" pitchFamily="34" charset="0"/>
              </a:rPr>
              <a:t>ΒΑΣΙΚΕΣ ΠΡΟΫΠΟΘΕΣΕΙΣ ΣΧΕΔΙΟΥ ΠΟΛΕΟΔΟΜΙΚΗΣ ΑΜΝΗΣΤΙΑΣ</a:t>
            </a:r>
            <a:br>
              <a:rPr lang="el-GR" sz="2800" b="1" dirty="0">
                <a:solidFill>
                  <a:schemeClr val="accent2">
                    <a:lumMod val="75000"/>
                  </a:schemeClr>
                </a:solidFill>
                <a:latin typeface="Calibri" pitchFamily="34" charset="0"/>
                <a:cs typeface="Calibri" pitchFamily="34" charset="0"/>
              </a:rPr>
            </a:br>
            <a:endParaRPr lang="el-GR" sz="2400" b="1" dirty="0">
              <a:solidFill>
                <a:schemeClr val="accent2">
                  <a:lumMod val="75000"/>
                </a:schemeClr>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EFE6A5BA-235C-ADA1-0908-423718B20E94}"/>
              </a:ext>
            </a:extLst>
          </p:cNvPr>
          <p:cNvSpPr>
            <a:spLocks noGrp="1"/>
          </p:cNvSpPr>
          <p:nvPr>
            <p:ph sz="quarter" idx="1"/>
          </p:nvPr>
        </p:nvSpPr>
        <p:spPr>
          <a:xfrm>
            <a:off x="179512" y="1628800"/>
            <a:ext cx="8568952" cy="5040560"/>
          </a:xfrm>
        </p:spPr>
        <p:txBody>
          <a:bodyPr>
            <a:noAutofit/>
          </a:bodyPr>
          <a:lstStyle/>
          <a:p>
            <a:pPr algn="just">
              <a:buFont typeface="Wingdings" panose="05000000000000000000" pitchFamily="2" charset="2"/>
              <a:buChar char="Ø"/>
            </a:pPr>
            <a:r>
              <a:rPr lang="el-GR" sz="1800" dirty="0">
                <a:effectLst/>
                <a:latin typeface="Arial" panose="020B0604020202020204" pitchFamily="34" charset="0"/>
                <a:ea typeface="Times New Roman" panose="02020603050405020304" pitchFamily="18" charset="0"/>
                <a:cs typeface="Arial" panose="020B0604020202020204" pitchFamily="34" charset="0"/>
              </a:rPr>
              <a:t>Οι προσθήκες εκτός και εντός του κελύφους της </a:t>
            </a:r>
            <a:r>
              <a:rPr lang="el-GR" sz="1800" dirty="0" err="1">
                <a:effectLst/>
                <a:latin typeface="Arial" panose="020B0604020202020204" pitchFamily="34" charset="0"/>
                <a:ea typeface="Times New Roman" panose="02020603050405020304" pitchFamily="18" charset="0"/>
                <a:cs typeface="Arial" panose="020B0604020202020204" pitchFamily="34" charset="0"/>
              </a:rPr>
              <a:t>εγκριμένης</a:t>
            </a:r>
            <a:r>
              <a:rPr lang="el-GR" sz="1800" dirty="0">
                <a:effectLst/>
                <a:latin typeface="Arial" panose="020B0604020202020204" pitchFamily="34" charset="0"/>
                <a:ea typeface="Times New Roman" panose="02020603050405020304" pitchFamily="18" charset="0"/>
                <a:cs typeface="Arial" panose="020B0604020202020204" pitchFamily="34" charset="0"/>
              </a:rPr>
              <a:t> οικοδομής θα εναρμονίζονται με τη </a:t>
            </a:r>
            <a:r>
              <a:rPr lang="el-GR" sz="1800" u="sng" dirty="0">
                <a:effectLst/>
                <a:latin typeface="Arial" panose="020B0604020202020204" pitchFamily="34" charset="0"/>
                <a:ea typeface="Times New Roman" panose="02020603050405020304" pitchFamily="18" charset="0"/>
                <a:cs typeface="Arial" panose="020B0604020202020204" pitchFamily="34" charset="0"/>
              </a:rPr>
              <a:t>μορφολογία  και αρχιτεκτονική της οικοδομής</a:t>
            </a:r>
          </a:p>
          <a:p>
            <a:pPr algn="just">
              <a:buFont typeface="Wingdings" panose="05000000000000000000" pitchFamily="2" charset="2"/>
              <a:buChar char="Ø"/>
            </a:pPr>
            <a:r>
              <a:rPr lang="el-GR" sz="1800" u="sng" dirty="0">
                <a:latin typeface="Arial" panose="020B0604020202020204" pitchFamily="34" charset="0"/>
                <a:ea typeface="Times New Roman" panose="02020603050405020304" pitchFamily="18" charset="0"/>
                <a:cs typeface="Arial" panose="020B0604020202020204" pitchFamily="34" charset="0"/>
              </a:rPr>
              <a:t>Δ</a:t>
            </a:r>
            <a:r>
              <a:rPr lang="el-GR" sz="1800" u="sng" dirty="0">
                <a:effectLst/>
                <a:latin typeface="Arial" panose="020B0604020202020204" pitchFamily="34" charset="0"/>
                <a:ea typeface="Times New Roman" panose="02020603050405020304" pitchFamily="18" charset="0"/>
                <a:cs typeface="Arial" panose="020B0604020202020204" pitchFamily="34" charset="0"/>
              </a:rPr>
              <a:t>εν θα προκύπτει δυσμενής επηρεασμός </a:t>
            </a:r>
            <a:r>
              <a:rPr lang="el-GR" sz="1800" dirty="0">
                <a:effectLst/>
                <a:latin typeface="Arial" panose="020B0604020202020204" pitchFamily="34" charset="0"/>
                <a:ea typeface="Times New Roman" panose="02020603050405020304" pitchFamily="18" charset="0"/>
                <a:cs typeface="Arial" panose="020B0604020202020204" pitchFamily="34" charset="0"/>
              </a:rPr>
              <a:t>του περιβάλλοντος, ή τυχόν αρνητικές επιπτώσεις στις ανέσεις των περιοίκων, ή επηρεασμός ιδιοκτησιακών δικαιωμάτων τρίτων προσώπων</a:t>
            </a:r>
          </a:p>
          <a:p>
            <a:pPr algn="just">
              <a:buFont typeface="Wingdings" panose="05000000000000000000" pitchFamily="2" charset="2"/>
              <a:buChar char="Ø"/>
            </a:pPr>
            <a:r>
              <a:rPr lang="el-GR" sz="1800" dirty="0">
                <a:latin typeface="Arial" panose="020B0604020202020204" pitchFamily="34" charset="0"/>
                <a:ea typeface="Times New Roman" panose="02020603050405020304" pitchFamily="18" charset="0"/>
                <a:cs typeface="Arial" panose="020B0604020202020204" pitchFamily="34" charset="0"/>
              </a:rPr>
              <a:t>Οι προσθήκες θα </a:t>
            </a:r>
            <a:r>
              <a:rPr lang="el-GR" sz="1800" dirty="0">
                <a:effectLst/>
                <a:latin typeface="Arial" panose="020B0604020202020204" pitchFamily="34" charset="0"/>
                <a:ea typeface="Times New Roman" panose="02020603050405020304" pitchFamily="18" charset="0"/>
                <a:cs typeface="Arial" panose="020B0604020202020204" pitchFamily="34" charset="0"/>
              </a:rPr>
              <a:t>έχουν υλοποιηθεί με </a:t>
            </a:r>
            <a:r>
              <a:rPr lang="el-GR" sz="1800" u="sng" dirty="0">
                <a:effectLst/>
                <a:latin typeface="Arial" panose="020B0604020202020204" pitchFamily="34" charset="0"/>
                <a:ea typeface="Times New Roman" panose="02020603050405020304" pitchFamily="18" charset="0"/>
                <a:cs typeface="Arial" panose="020B0604020202020204" pitchFamily="34" charset="0"/>
              </a:rPr>
              <a:t>υλικά υψηλής αισθητικής και ποιότητας</a:t>
            </a:r>
          </a:p>
          <a:p>
            <a:pPr algn="just">
              <a:buFont typeface="Wingdings" panose="05000000000000000000" pitchFamily="2" charset="2"/>
              <a:buChar char="Ø"/>
            </a:pPr>
            <a:r>
              <a:rPr lang="el-GR" sz="1800" dirty="0">
                <a:latin typeface="Arial" panose="020B0604020202020204" pitchFamily="34" charset="0"/>
                <a:ea typeface="Calibri" panose="020F0502020204030204" pitchFamily="34" charset="0"/>
                <a:cs typeface="Arial" panose="020B0604020202020204" pitchFamily="34" charset="0"/>
              </a:rPr>
              <a:t>Είναι δυνατόν να επιβληθούν </a:t>
            </a:r>
            <a:r>
              <a:rPr lang="el-GR" sz="1800" u="sng" dirty="0">
                <a:latin typeface="Arial" panose="020B0604020202020204" pitchFamily="34" charset="0"/>
                <a:ea typeface="Calibri" panose="020F0502020204030204" pitchFamily="34" charset="0"/>
                <a:cs typeface="Arial" panose="020B0604020202020204" pitchFamily="34" charset="0"/>
              </a:rPr>
              <a:t>όροι για αναβάθμιση υλικών</a:t>
            </a:r>
            <a:r>
              <a:rPr lang="el-GR" sz="1800" dirty="0">
                <a:latin typeface="Arial" panose="020B0604020202020204" pitchFamily="34" charset="0"/>
                <a:ea typeface="Calibri" panose="020F0502020204030204" pitchFamily="34" charset="0"/>
                <a:cs typeface="Arial" panose="020B0604020202020204" pitchFamily="34" charset="0"/>
              </a:rPr>
              <a:t>, ή ακόμη και </a:t>
            </a:r>
            <a:r>
              <a:rPr lang="el-GR" sz="1800" u="sng" dirty="0">
                <a:latin typeface="Arial" panose="020B0604020202020204" pitchFamily="34" charset="0"/>
                <a:ea typeface="Calibri" panose="020F0502020204030204" pitchFamily="34" charset="0"/>
                <a:cs typeface="Arial" panose="020B0604020202020204" pitchFamily="34" charset="0"/>
              </a:rPr>
              <a:t>κατεδάφιση κάποιων εκ των αυθαίρετων κατασκευών</a:t>
            </a:r>
            <a:r>
              <a:rPr lang="el-GR" sz="1800" dirty="0">
                <a:latin typeface="Arial" panose="020B0604020202020204" pitchFamily="34" charset="0"/>
                <a:ea typeface="Calibri" panose="020F0502020204030204" pitchFamily="34" charset="0"/>
                <a:cs typeface="Arial" panose="020B0604020202020204" pitchFamily="34" charset="0"/>
              </a:rPr>
              <a:t>, ώστε να καταστεί δυνατή η έγκριση της αίτησης</a:t>
            </a:r>
          </a:p>
          <a:p>
            <a:pPr algn="just">
              <a:buFont typeface="Wingdings" panose="05000000000000000000" pitchFamily="2" charset="2"/>
              <a:buChar char="Ø"/>
            </a:pPr>
            <a:r>
              <a:rPr lang="el-GR" sz="1800" u="sng" dirty="0">
                <a:effectLst/>
                <a:latin typeface="Arial" panose="020B0604020202020204" pitchFamily="34" charset="0"/>
                <a:ea typeface="Times New Roman" panose="02020603050405020304" pitchFamily="18" charset="0"/>
                <a:cs typeface="Arial" panose="020B0604020202020204" pitchFamily="34" charset="0"/>
              </a:rPr>
              <a:t>Εξαγορά Χώρων Στάθμευσης</a:t>
            </a:r>
            <a:r>
              <a:rPr lang="el-GR" sz="1800" dirty="0">
                <a:effectLst/>
                <a:latin typeface="Arial" panose="020B0604020202020204" pitchFamily="34" charset="0"/>
                <a:ea typeface="Times New Roman" panose="02020603050405020304" pitchFamily="18" charset="0"/>
                <a:cs typeface="Arial" panose="020B0604020202020204" pitchFamily="34" charset="0"/>
              </a:rPr>
              <a:t>:	Η Πολεοδομική Αρχή θα ενεργοποιεί τον μηχανισμό εξαγοράς επιπρόσθετων απαιτούμενων χώρων στάθμευσης, στις περιπτώσεις που αυτοί δεν είναι δυνατόν να χωροθετηθούν στην προς ανάπτυξη ιδιοκτησία, έστω και εάν η ανάπτυξη εμπίπτει σε περιοχή όπου δεν είναι εφαρμόζεται η Εντολή του Υπουργού Εσωτερικών για εξαγορά χώρων στάθμευσης (π.χ. σε Οικιστική Ζώνη), χωρίς να απαιτείται η διαδικασία έγκρισης της απόκλισης της Εντολής από τον Υπουργό Εσωτερικών</a:t>
            </a:r>
            <a:endParaRPr lang="en-CY"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466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9479-7E04-F4E9-2A4E-704AFAEA09C1}"/>
              </a:ext>
            </a:extLst>
          </p:cNvPr>
          <p:cNvSpPr>
            <a:spLocks noGrp="1"/>
          </p:cNvSpPr>
          <p:nvPr>
            <p:ph type="title"/>
          </p:nvPr>
        </p:nvSpPr>
        <p:spPr/>
        <p:txBody>
          <a:bodyPr>
            <a:normAutofit/>
          </a:bodyPr>
          <a:lstStyle/>
          <a:p>
            <a:pPr algn="ctr"/>
            <a:r>
              <a:rPr lang="el-GR" sz="2400" b="1" dirty="0"/>
              <a:t>ΕΚΚΡΕΜΟΥΣΕΣ ΠΟΛΕΟΔΟΜΙΚΕΣ ΑΙΤΗΣΕΙΣ </a:t>
            </a:r>
            <a:endParaRPr lang="en-GB" sz="2400" b="1" dirty="0"/>
          </a:p>
        </p:txBody>
      </p:sp>
      <p:sp>
        <p:nvSpPr>
          <p:cNvPr id="4" name="Content Placeholder 3">
            <a:extLst>
              <a:ext uri="{FF2B5EF4-FFF2-40B4-BE49-F238E27FC236}">
                <a16:creationId xmlns:a16="http://schemas.microsoft.com/office/drawing/2014/main" id="{91C73D58-33DE-0947-7C6D-C2CBDD543D50}"/>
              </a:ext>
            </a:extLst>
          </p:cNvPr>
          <p:cNvSpPr>
            <a:spLocks noGrp="1"/>
          </p:cNvSpPr>
          <p:nvPr>
            <p:ph sz="quarter" idx="1"/>
          </p:nvPr>
        </p:nvSpPr>
        <p:spPr>
          <a:xfrm>
            <a:off x="107504" y="1600200"/>
            <a:ext cx="8928992" cy="5257800"/>
          </a:xfrm>
        </p:spPr>
        <p:txBody>
          <a:bodyPr>
            <a:normAutofit fontScale="40000" lnSpcReduction="20000"/>
          </a:bodyPr>
          <a:lstStyle/>
          <a:p>
            <a:pPr marL="0" indent="0" algn="just">
              <a:lnSpc>
                <a:spcPct val="150000"/>
              </a:lnSpc>
              <a:spcAft>
                <a:spcPts val="0"/>
              </a:spcAft>
              <a:buNone/>
            </a:pPr>
            <a:r>
              <a:rPr lang="el-GR" sz="3400" dirty="0">
                <a:latin typeface="Arial" panose="020B0604020202020204" pitchFamily="34" charset="0"/>
                <a:ea typeface="Times New Roman" panose="02020603050405020304" pitchFamily="18" charset="0"/>
              </a:rPr>
              <a:t>Ως γνωστό, στο παρελθόν ίσχυε Σχέδιο Παροχής Κινήτρων που αφορούσε αυθαίρετες αλλά και νέες κατασκευές. Το Σχέδιο έληξε στις 31/12/2023, και μετά τη λήξη του συνέχισαν να υποβάλλονται αιτήσεις, δεδομένου ότι οι </a:t>
            </a:r>
            <a:r>
              <a:rPr lang="el-GR" sz="3400" dirty="0" err="1">
                <a:latin typeface="Arial" panose="020B0604020202020204" pitchFamily="34" charset="0"/>
                <a:ea typeface="Times New Roman" panose="02020603050405020304" pitchFamily="18" charset="0"/>
              </a:rPr>
              <a:t>αιτητές</a:t>
            </a:r>
            <a:r>
              <a:rPr lang="el-GR" sz="3400" dirty="0">
                <a:latin typeface="Arial" panose="020B0604020202020204" pitchFamily="34" charset="0"/>
                <a:ea typeface="Times New Roman" panose="02020603050405020304" pitchFamily="18" charset="0"/>
              </a:rPr>
              <a:t> ανέμεναν την ανανέωση του (είχε ήδη ανανεωθεί 3 φορές από το 2015), και οι εν λόγω αιτήσεις</a:t>
            </a:r>
            <a:r>
              <a:rPr lang="el-GR" sz="3400" dirty="0">
                <a:effectLst/>
                <a:latin typeface="Arial" panose="020B0604020202020204" pitchFamily="34" charset="0"/>
                <a:ea typeface="Times New Roman" panose="02020603050405020304" pitchFamily="18" charset="0"/>
              </a:rPr>
              <a:t> παρέμειναν σε εκκρεμότητα στις Πολεοδομικές Αρχές</a:t>
            </a:r>
          </a:p>
          <a:p>
            <a:pPr marL="0" indent="0" algn="just">
              <a:lnSpc>
                <a:spcPct val="150000"/>
              </a:lnSpc>
              <a:spcAft>
                <a:spcPts val="0"/>
              </a:spcAft>
              <a:buNone/>
            </a:pPr>
            <a:r>
              <a:rPr lang="el-GR" sz="3400" dirty="0">
                <a:effectLst/>
                <a:latin typeface="Arial" panose="020B0604020202020204" pitchFamily="34" charset="0"/>
                <a:ea typeface="Times New Roman" panose="02020603050405020304" pitchFamily="18" charset="0"/>
              </a:rPr>
              <a:t>Έχοντας υπόψη τις βασικές αρχές του περί των Γενικών Αρχών του Διοικητικού Δικαίου Νόμου, οι αιτήσεις θα εξετασθούν από τις Πολεοδομικές Αρχές ως εξής:</a:t>
            </a:r>
            <a:endParaRPr lang="en-GB" sz="3400" dirty="0">
              <a:effectLst/>
              <a:latin typeface="Times New Roman" panose="02020603050405020304" pitchFamily="18" charset="0"/>
              <a:ea typeface="Times New Roman" panose="02020603050405020304" pitchFamily="18" charset="0"/>
            </a:endParaRPr>
          </a:p>
          <a:p>
            <a:pPr algn="just">
              <a:lnSpc>
                <a:spcPct val="150000"/>
              </a:lnSpc>
            </a:pPr>
            <a:r>
              <a:rPr lang="el-GR" sz="3400" dirty="0">
                <a:effectLst/>
                <a:latin typeface="Arial" panose="020B0604020202020204" pitchFamily="34" charset="0"/>
                <a:ea typeface="Times New Roman" panose="02020603050405020304" pitchFamily="18" charset="0"/>
              </a:rPr>
              <a:t>Όσες εκ των </a:t>
            </a:r>
            <a:r>
              <a:rPr lang="el-GR" sz="3400" dirty="0" err="1">
                <a:effectLst/>
                <a:latin typeface="Arial" panose="020B0604020202020204" pitchFamily="34" charset="0"/>
                <a:ea typeface="Times New Roman" panose="02020603050405020304" pitchFamily="18" charset="0"/>
              </a:rPr>
              <a:t>εκκρεμουσών</a:t>
            </a:r>
            <a:r>
              <a:rPr lang="el-GR" sz="3400" dirty="0">
                <a:effectLst/>
                <a:latin typeface="Arial" panose="020B0604020202020204" pitchFamily="34" charset="0"/>
                <a:ea typeface="Times New Roman" panose="02020603050405020304" pitchFamily="18" charset="0"/>
              </a:rPr>
              <a:t> αιτήσεων αφορούν έγκριση ήδη υλοποιημένων κατασκευών/επεκτάσεων, θα εξετασθούν με το Σχέδιο Πολεοδομικής Αμνηστίας, νοουμένου ότι πληρούνται οι πρόνοιες του Σχεδίου</a:t>
            </a:r>
            <a:endParaRPr lang="en-GB" sz="3400" dirty="0">
              <a:effectLst/>
              <a:latin typeface="Times New Roman" panose="02020603050405020304" pitchFamily="18" charset="0"/>
              <a:ea typeface="Times New Roman" panose="02020603050405020304" pitchFamily="18" charset="0"/>
            </a:endParaRPr>
          </a:p>
          <a:p>
            <a:pPr algn="just">
              <a:lnSpc>
                <a:spcPct val="150000"/>
              </a:lnSpc>
            </a:pPr>
            <a:r>
              <a:rPr lang="el-GR" sz="3400" dirty="0">
                <a:effectLst/>
                <a:latin typeface="Arial" panose="020B0604020202020204" pitchFamily="34" charset="0"/>
                <a:ea typeface="Times New Roman" panose="02020603050405020304" pitchFamily="18" charset="0"/>
              </a:rPr>
              <a:t>Όσες εκ των </a:t>
            </a:r>
            <a:r>
              <a:rPr lang="el-GR" sz="3400" dirty="0" err="1">
                <a:effectLst/>
                <a:latin typeface="Arial" panose="020B0604020202020204" pitchFamily="34" charset="0"/>
                <a:ea typeface="Times New Roman" panose="02020603050405020304" pitchFamily="18" charset="0"/>
              </a:rPr>
              <a:t>εκκρεμουσών</a:t>
            </a:r>
            <a:r>
              <a:rPr lang="el-GR" sz="3400" dirty="0">
                <a:effectLst/>
                <a:latin typeface="Arial" panose="020B0604020202020204" pitchFamily="34" charset="0"/>
                <a:ea typeface="Times New Roman" panose="02020603050405020304" pitchFamily="18" charset="0"/>
              </a:rPr>
              <a:t> αιτήσεων αφορούν νέες επεκτάσεις, δεν μπορούν να εξετασθούν με το νέο Σχέδιο Πολεοδομικής Αμνηστίας, και είναι δυνατόν να εξετασθούν κατά παρέκκλιση των προνοιών του οικείου Σχεδίου Ανάπτυξης, αν οι </a:t>
            </a:r>
            <a:r>
              <a:rPr lang="el-GR" sz="3400" dirty="0" err="1">
                <a:effectLst/>
                <a:latin typeface="Arial" panose="020B0604020202020204" pitchFamily="34" charset="0"/>
                <a:ea typeface="Times New Roman" panose="02020603050405020304" pitchFamily="18" charset="0"/>
              </a:rPr>
              <a:t>αιτητές</a:t>
            </a:r>
            <a:r>
              <a:rPr lang="el-GR" sz="3400" dirty="0">
                <a:effectLst/>
                <a:latin typeface="Arial" panose="020B0604020202020204" pitchFamily="34" charset="0"/>
                <a:ea typeface="Times New Roman" panose="02020603050405020304" pitchFamily="18" charset="0"/>
              </a:rPr>
              <a:t> υποβάλουν σχετική αίτηση παρέκκλισης εντός σύντομου χρονικού διαστήματος που θα καθορίσει η Πολεοδομική Αρχή, ειδάλλως η Αρχή θα προχωρήσει σε λήψη απόφασης με τα στοιχεία που έχει ενώπιον της</a:t>
            </a:r>
            <a:endParaRPr lang="el-GR" sz="3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el-GR" sz="3400" u="sng" dirty="0">
                <a:effectLst/>
                <a:latin typeface="Arial" panose="020B0604020202020204" pitchFamily="34" charset="0"/>
                <a:ea typeface="Calibri" panose="020F0502020204030204" pitchFamily="34" charset="0"/>
                <a:cs typeface="Times New Roman" panose="02020603050405020304" pitchFamily="18" charset="0"/>
              </a:rPr>
              <a:t>Νοείται ότι όσες αιτήσεις υποβλήθηκαν πριν την 31/12/2023 με το Σχέδιο Παροχής Κινήτρων και ακόμη εκκρεμούν, θα πρέπει να εξετασθούν με το Σχέδιο που ίσχυε κατά την υποβολή τους</a:t>
            </a:r>
            <a:endParaRPr lang="en-GB" sz="34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25864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AB34-A208-8300-4083-FD33D5067D08}"/>
              </a:ext>
            </a:extLst>
          </p:cNvPr>
          <p:cNvSpPr>
            <a:spLocks noGrp="1"/>
          </p:cNvSpPr>
          <p:nvPr>
            <p:ph type="title"/>
          </p:nvPr>
        </p:nvSpPr>
        <p:spPr>
          <a:xfrm>
            <a:off x="323528" y="116632"/>
            <a:ext cx="8712968" cy="1102568"/>
          </a:xfrm>
        </p:spPr>
        <p:txBody>
          <a:bodyPr>
            <a:normAutofit fontScale="90000"/>
          </a:bodyPr>
          <a:lstStyle/>
          <a:p>
            <a:pPr algn="ctr"/>
            <a:br>
              <a:rPr lang="el-GR" sz="2700" b="1" dirty="0">
                <a:solidFill>
                  <a:schemeClr val="accent2">
                    <a:lumMod val="75000"/>
                  </a:schemeClr>
                </a:solidFill>
                <a:latin typeface="Calibri" pitchFamily="34" charset="0"/>
                <a:cs typeface="Calibri" pitchFamily="34" charset="0"/>
              </a:rPr>
            </a:br>
            <a:r>
              <a:rPr lang="el-GR" sz="2200" b="1" dirty="0">
                <a:effectLst/>
                <a:latin typeface="Arial" panose="020B0604020202020204" pitchFamily="34" charset="0"/>
                <a:ea typeface="Times New Roman" panose="02020603050405020304" pitchFamily="18" charset="0"/>
                <a:cs typeface="Times New Roman" panose="02020603050405020304" pitchFamily="18" charset="0"/>
              </a:rPr>
              <a:t>ΣΧΕΔΙΟ ΠΟΛΕΟΔΟΜΙΚΗΣ ΑΜΝΗΣΤΙΑΣ ΓΙΑ ΤΗ ΝΟΜΙΜΟΠΟΙΗΣΗ ΑΥΘΑΙΡΕΤΩΝ ΚΑΤΑΣΚΕΥΩΝ ΣΕ ΕΓΚΡΙΜΕΝΕΣ ΑΝΑΠΤΥΞΕΙΣ</a:t>
            </a:r>
            <a:br>
              <a:rPr lang="el-GR" sz="2200" b="1" dirty="0">
                <a:solidFill>
                  <a:schemeClr val="accent2">
                    <a:lumMod val="75000"/>
                  </a:schemeClr>
                </a:solidFill>
                <a:latin typeface="Calibri" pitchFamily="34" charset="0"/>
                <a:cs typeface="Calibri" pitchFamily="34" charset="0"/>
              </a:rPr>
            </a:br>
            <a:r>
              <a:rPr lang="el-GR" sz="2000" b="1" dirty="0">
                <a:solidFill>
                  <a:schemeClr val="accent2">
                    <a:lumMod val="75000"/>
                  </a:schemeClr>
                </a:solidFill>
                <a:latin typeface="Calibri" pitchFamily="34" charset="0"/>
                <a:cs typeface="Calibri" pitchFamily="34" charset="0"/>
              </a:rPr>
              <a:t>Απόφαση Υπουργικού Συμβουλίου </a:t>
            </a:r>
            <a:r>
              <a:rPr lang="el-GR" sz="2000" b="1" dirty="0" err="1">
                <a:solidFill>
                  <a:schemeClr val="accent2">
                    <a:lumMod val="75000"/>
                  </a:schemeClr>
                </a:solidFill>
                <a:latin typeface="Calibri" pitchFamily="34" charset="0"/>
                <a:cs typeface="Calibri" pitchFamily="34" charset="0"/>
              </a:rPr>
              <a:t>ημερ</a:t>
            </a:r>
            <a:r>
              <a:rPr lang="el-GR" sz="2000" b="1" dirty="0">
                <a:solidFill>
                  <a:schemeClr val="accent2">
                    <a:lumMod val="75000"/>
                  </a:schemeClr>
                </a:solidFill>
                <a:latin typeface="Calibri" pitchFamily="34" charset="0"/>
                <a:cs typeface="Calibri" pitchFamily="34" charset="0"/>
              </a:rPr>
              <a:t>. 13/9/2024</a:t>
            </a:r>
            <a:br>
              <a:rPr lang="en-US" sz="2000" b="1" dirty="0">
                <a:solidFill>
                  <a:schemeClr val="accent2">
                    <a:lumMod val="75000"/>
                  </a:schemeClr>
                </a:solidFill>
                <a:latin typeface="Calibri" pitchFamily="34" charset="0"/>
                <a:cs typeface="Calibri" pitchFamily="34" charset="0"/>
              </a:rPr>
            </a:br>
            <a:br>
              <a:rPr lang="en-US" sz="2000" b="1" dirty="0">
                <a:solidFill>
                  <a:schemeClr val="accent2">
                    <a:lumMod val="75000"/>
                  </a:schemeClr>
                </a:solidFill>
                <a:latin typeface="Calibri" pitchFamily="34" charset="0"/>
                <a:cs typeface="Calibri" pitchFamily="34" charset="0"/>
              </a:rPr>
            </a:br>
            <a:endParaRPr lang="en-GB" sz="2000" dirty="0"/>
          </a:p>
        </p:txBody>
      </p:sp>
      <p:sp>
        <p:nvSpPr>
          <p:cNvPr id="4" name="Content Placeholder 3">
            <a:extLst>
              <a:ext uri="{FF2B5EF4-FFF2-40B4-BE49-F238E27FC236}">
                <a16:creationId xmlns:a16="http://schemas.microsoft.com/office/drawing/2014/main" id="{F36DF63F-BC36-7870-8560-DF9369D78A33}"/>
              </a:ext>
            </a:extLst>
          </p:cNvPr>
          <p:cNvSpPr>
            <a:spLocks noGrp="1"/>
          </p:cNvSpPr>
          <p:nvPr>
            <p:ph sz="quarter" idx="1"/>
          </p:nvPr>
        </p:nvSpPr>
        <p:spPr>
          <a:xfrm>
            <a:off x="107504" y="1600200"/>
            <a:ext cx="8928992" cy="5257800"/>
          </a:xfrm>
        </p:spPr>
        <p:txBody>
          <a:bodyPr>
            <a:normAutofit fontScale="25000" lnSpcReduction="20000"/>
          </a:bodyPr>
          <a:lstStyle/>
          <a:p>
            <a:pPr algn="just">
              <a:lnSpc>
                <a:spcPct val="150000"/>
              </a:lnSpc>
            </a:pPr>
            <a:r>
              <a:rPr lang="el-GR" sz="6400" dirty="0">
                <a:effectLst/>
                <a:latin typeface="Arial" panose="020B0604020202020204" pitchFamily="34" charset="0"/>
                <a:ea typeface="Times New Roman" panose="02020603050405020304" pitchFamily="18" charset="0"/>
                <a:cs typeface="Times New Roman" panose="02020603050405020304" pitchFamily="18" charset="0"/>
              </a:rPr>
              <a:t>Ισχύς Σχεδίου 6 μήνες από τις 23/9/2024, </a:t>
            </a:r>
            <a:r>
              <a:rPr lang="el-GR" sz="6400" u="sng" dirty="0">
                <a:effectLst/>
                <a:latin typeface="Arial" panose="020B0604020202020204" pitchFamily="34" charset="0"/>
                <a:ea typeface="Times New Roman" panose="02020603050405020304" pitchFamily="18" charset="0"/>
                <a:cs typeface="Times New Roman" panose="02020603050405020304" pitchFamily="18" charset="0"/>
              </a:rPr>
              <a:t>μέχρι 23/3/2025</a:t>
            </a:r>
            <a:endParaRPr lang="el-GR" sz="6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l-GR" sz="6400" u="sng" dirty="0">
                <a:latin typeface="Arial" panose="020B0604020202020204" pitchFamily="34" charset="0"/>
                <a:ea typeface="Times New Roman" panose="02020603050405020304" pitchFamily="18" charset="0"/>
                <a:cs typeface="Times New Roman" panose="02020603050405020304" pitchFamily="18" charset="0"/>
              </a:rPr>
              <a:t>Ε</a:t>
            </a:r>
            <a:r>
              <a:rPr lang="el-GR" sz="6400" u="sng" dirty="0">
                <a:effectLst/>
                <a:latin typeface="Arial" panose="020B0604020202020204" pitchFamily="34" charset="0"/>
                <a:ea typeface="Times New Roman" panose="02020603050405020304" pitchFamily="18" charset="0"/>
                <a:cs typeface="Times New Roman" panose="02020603050405020304" pitchFamily="18" charset="0"/>
              </a:rPr>
              <a:t>υρύ πεδίο εφαρμογής</a:t>
            </a:r>
            <a:r>
              <a:rPr lang="el-GR" sz="6400" dirty="0">
                <a:latin typeface="Arial" panose="020B0604020202020204" pitchFamily="34" charset="0"/>
                <a:ea typeface="Times New Roman" panose="02020603050405020304" pitchFamily="18" charset="0"/>
                <a:cs typeface="Times New Roman" panose="02020603050405020304" pitchFamily="18" charset="0"/>
              </a:rPr>
              <a:t>, σε </a:t>
            </a:r>
            <a:r>
              <a:rPr lang="el-GR" sz="6400" dirty="0">
                <a:effectLst/>
                <a:latin typeface="Arial" panose="020B0604020202020204" pitchFamily="34" charset="0"/>
                <a:ea typeface="Times New Roman" panose="02020603050405020304" pitchFamily="18" charset="0"/>
                <a:cs typeface="Times New Roman" panose="02020603050405020304" pitchFamily="18" charset="0"/>
              </a:rPr>
              <a:t>οικιστικές, βιομηχανικές, βιοτεχνικές, αποθηκευτικές, κτηνοτροφικές αναπτύξεις, γεωργικές αποθήκες, εμπορικές/γραφειακές αναπτύξεις, διευκολύνσεις αναψυχής/ψυχαγωγίας)</a:t>
            </a:r>
            <a:endParaRPr lang="en-GB" sz="64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50000"/>
              </a:lnSpc>
            </a:pPr>
            <a:r>
              <a:rPr lang="el-GR" sz="6400" dirty="0">
                <a:effectLst/>
                <a:latin typeface="Arial" panose="020B0604020202020204" pitchFamily="34" charset="0"/>
                <a:ea typeface="Times New Roman" panose="02020603050405020304" pitchFamily="18" charset="0"/>
                <a:cs typeface="Times New Roman" panose="02020603050405020304" pitchFamily="18" charset="0"/>
              </a:rPr>
              <a:t>Εφαρμογή σε αναπτύξεις που  εξασφάλισαν αρχικά πολεοδομική άδεια ή/και άδεια οικοδομής μέχρι τις 13/9/2024, </a:t>
            </a:r>
            <a:r>
              <a:rPr lang="el-GR" sz="6400" u="sng" dirty="0">
                <a:effectLst/>
                <a:latin typeface="Arial" panose="020B0604020202020204" pitchFamily="34" charset="0"/>
                <a:ea typeface="Times New Roman" panose="02020603050405020304" pitchFamily="18" charset="0"/>
                <a:cs typeface="Times New Roman" panose="02020603050405020304" pitchFamily="18" charset="0"/>
              </a:rPr>
              <a:t>και όπου</a:t>
            </a:r>
            <a:r>
              <a:rPr lang="el-GR" sz="6400" u="sng" dirty="0">
                <a:effectLst/>
                <a:latin typeface="Arial" panose="020B0604020202020204" pitchFamily="34" charset="0"/>
                <a:ea typeface="Times New Roman" panose="02020603050405020304" pitchFamily="18" charset="0"/>
              </a:rPr>
              <a:t> έχουν ήδη  υλοποιηθεί αυθαίρετες επεκτάσεις μέχρι 13/9/2024</a:t>
            </a:r>
          </a:p>
          <a:p>
            <a:pPr algn="just">
              <a:lnSpc>
                <a:spcPct val="150000"/>
              </a:lnSpc>
            </a:pPr>
            <a:r>
              <a:rPr lang="el-GR" sz="6400" u="sng" dirty="0">
                <a:effectLst/>
                <a:latin typeface="Arial" panose="020B0604020202020204" pitchFamily="34" charset="0"/>
                <a:ea typeface="Times New Roman" panose="02020603050405020304" pitchFamily="18" charset="0"/>
                <a:cs typeface="Times New Roman" panose="02020603050405020304" pitchFamily="18" charset="0"/>
              </a:rPr>
              <a:t>Υποχρέωση καταβολής αντισταθμίσματος για υπέρβαση του Συντελεστή Δόμησης </a:t>
            </a:r>
            <a:r>
              <a:rPr lang="el-GR" sz="6400" dirty="0">
                <a:effectLst/>
                <a:latin typeface="Arial" panose="020B0604020202020204" pitchFamily="34" charset="0"/>
                <a:ea typeface="Times New Roman" panose="02020603050405020304" pitchFamily="18" charset="0"/>
                <a:cs typeface="Times New Roman" panose="02020603050405020304" pitchFamily="18" charset="0"/>
              </a:rPr>
              <a:t>ανάλογα </a:t>
            </a:r>
            <a:r>
              <a:rPr lang="el-GR" sz="6400" dirty="0">
                <a:latin typeface="Arial" panose="020B0604020202020204" pitchFamily="34" charset="0"/>
                <a:ea typeface="Times New Roman" panose="02020603050405020304" pitchFamily="18" charset="0"/>
                <a:cs typeface="Times New Roman" panose="02020603050405020304" pitchFamily="18" charset="0"/>
              </a:rPr>
              <a:t>με την κατηγορία της ανάπτυξης και την περιοχή που εμπίπτει η ιδιοκτησία (Τοπικό Σχέδιο ή Δήλωση Πολιτικής για την Ύπαιθρο)</a:t>
            </a:r>
            <a:r>
              <a:rPr lang="en-GB" sz="64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el-GR" sz="64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50000"/>
              </a:lnSpc>
            </a:pPr>
            <a:r>
              <a:rPr lang="el-GR" sz="6400" u="sng" dirty="0">
                <a:effectLst/>
                <a:latin typeface="Arial" panose="020B0604020202020204" pitchFamily="34" charset="0"/>
                <a:ea typeface="Times New Roman" panose="02020603050405020304" pitchFamily="18" charset="0"/>
                <a:cs typeface="Times New Roman" panose="02020603050405020304" pitchFamily="18" charset="0"/>
              </a:rPr>
              <a:t>Υποχρέωση καταβολής αντισταθμίσματος για κανονιστικές αποκλίσεις</a:t>
            </a:r>
            <a:r>
              <a:rPr lang="el-GR" sz="6400" dirty="0">
                <a:effectLst/>
                <a:latin typeface="Arial" panose="020B0604020202020204" pitchFamily="34" charset="0"/>
                <a:ea typeface="Times New Roman" panose="02020603050405020304" pitchFamily="18" charset="0"/>
                <a:cs typeface="Times New Roman" panose="02020603050405020304" pitchFamily="18" charset="0"/>
              </a:rPr>
              <a:t> (καλυμμένη βεράντα/, μειωμένη απόσταση από τα σύνορα, </a:t>
            </a:r>
            <a:r>
              <a:rPr lang="el-GR" sz="6400" dirty="0" err="1">
                <a:effectLst/>
                <a:latin typeface="Arial" panose="020B0604020202020204" pitchFamily="34" charset="0"/>
                <a:ea typeface="Times New Roman" panose="02020603050405020304" pitchFamily="18" charset="0"/>
                <a:cs typeface="Times New Roman" panose="02020603050405020304" pitchFamily="18" charset="0"/>
              </a:rPr>
              <a:t>κ.ο.κ.</a:t>
            </a:r>
            <a:r>
              <a:rPr lang="el-GR" sz="6400" dirty="0">
                <a:effectLst/>
                <a:latin typeface="Arial" panose="020B0604020202020204" pitchFamily="34" charset="0"/>
                <a:ea typeface="Times New Roman" panose="02020603050405020304" pitchFamily="18" charset="0"/>
                <a:cs typeface="Times New Roman" panose="02020603050405020304" pitchFamily="18" charset="0"/>
              </a:rPr>
              <a:t>),  </a:t>
            </a:r>
            <a:r>
              <a:rPr lang="el-GR" sz="6400" u="sng" dirty="0">
                <a:effectLst/>
                <a:latin typeface="Arial" panose="020B0604020202020204" pitchFamily="34" charset="0"/>
                <a:ea typeface="Times New Roman" panose="02020603050405020304" pitchFamily="18" charset="0"/>
                <a:cs typeface="Times New Roman" panose="02020603050405020304" pitchFamily="18" charset="0"/>
              </a:rPr>
              <a:t>με κατηγοριοποίηση σε μικρής κλίμακας και σημασίας απόκλιση, είτε μεγαλύτερης</a:t>
            </a:r>
            <a:r>
              <a:rPr lang="el-GR" sz="6400" u="sng" dirty="0">
                <a:latin typeface="Arial" panose="020B0604020202020204" pitchFamily="34" charset="0"/>
                <a:ea typeface="Times New Roman" panose="02020603050405020304" pitchFamily="18" charset="0"/>
                <a:cs typeface="Times New Roman" panose="02020603050405020304" pitchFamily="18" charset="0"/>
              </a:rPr>
              <a:t>,</a:t>
            </a:r>
            <a:r>
              <a:rPr lang="el-GR" sz="6400" dirty="0">
                <a:latin typeface="Arial" panose="020B0604020202020204" pitchFamily="34" charset="0"/>
                <a:ea typeface="Times New Roman" panose="02020603050405020304" pitchFamily="18" charset="0"/>
                <a:cs typeface="Times New Roman" panose="02020603050405020304" pitchFamily="18" charset="0"/>
              </a:rPr>
              <a:t> και την περιοχή που εμπίπτει η ιδιοκτησία</a:t>
            </a:r>
            <a:endParaRPr lang="en-GB" sz="64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50000"/>
              </a:lnSpc>
            </a:pPr>
            <a:r>
              <a:rPr lang="el-GR" sz="6400" dirty="0">
                <a:effectLst/>
                <a:latin typeface="Arial" panose="020B0604020202020204" pitchFamily="34" charset="0"/>
                <a:ea typeface="Times New Roman" panose="02020603050405020304" pitchFamily="18" charset="0"/>
                <a:cs typeface="Times New Roman" panose="02020603050405020304" pitchFamily="18" charset="0"/>
              </a:rPr>
              <a:t>Καταβολή αντισταθμισμάτων στα </a:t>
            </a:r>
            <a:r>
              <a:rPr lang="el-GR" sz="6400" u="sng" dirty="0">
                <a:effectLst/>
                <a:latin typeface="Arial" panose="020B0604020202020204" pitchFamily="34" charset="0"/>
                <a:ea typeface="Times New Roman" panose="02020603050405020304" pitchFamily="18" charset="0"/>
                <a:cs typeface="Times New Roman" panose="02020603050405020304" pitchFamily="18" charset="0"/>
              </a:rPr>
              <a:t>Ειδικά Ταμεία του ΚΟΑΓ για το Σχέδιο Προσιτής Στέγης</a:t>
            </a:r>
            <a:r>
              <a:rPr lang="el-GR" sz="6400" dirty="0">
                <a:effectLst/>
                <a:latin typeface="Arial" panose="020B0604020202020204" pitchFamily="34" charset="0"/>
                <a:ea typeface="Times New Roman" panose="02020603050405020304" pitchFamily="18" charset="0"/>
                <a:cs typeface="Times New Roman" panose="02020603050405020304" pitchFamily="18" charset="0"/>
              </a:rPr>
              <a:t>, με 10% του απαιτούμενου αντισταθμίσματος </a:t>
            </a:r>
            <a:r>
              <a:rPr lang="el-GR" sz="6400" u="sng" dirty="0">
                <a:effectLst/>
                <a:latin typeface="Arial" panose="020B0604020202020204" pitchFamily="34" charset="0"/>
                <a:ea typeface="Times New Roman" panose="02020603050405020304" pitchFamily="18" charset="0"/>
                <a:cs typeface="Times New Roman" panose="02020603050405020304" pitchFamily="18" charset="0"/>
              </a:rPr>
              <a:t>στα Ταμεία των Πολεοδομικών Αρχών </a:t>
            </a:r>
            <a:r>
              <a:rPr lang="el-GR" sz="6400" dirty="0">
                <a:effectLst/>
                <a:latin typeface="Arial" panose="020B0604020202020204" pitchFamily="34" charset="0"/>
                <a:ea typeface="Times New Roman" panose="02020603050405020304" pitchFamily="18" charset="0"/>
                <a:cs typeface="Times New Roman" panose="02020603050405020304" pitchFamily="18" charset="0"/>
              </a:rPr>
              <a:t>(Επαρχιακοί  Οργανισμοί Αυτοδιοίκησης), </a:t>
            </a:r>
            <a:r>
              <a:rPr lang="el-GR" sz="6400" u="sng" dirty="0">
                <a:effectLst/>
                <a:latin typeface="Arial" panose="020B0604020202020204" pitchFamily="34" charset="0"/>
                <a:ea typeface="Times New Roman" panose="02020603050405020304" pitchFamily="18" charset="0"/>
                <a:cs typeface="Times New Roman" panose="02020603050405020304" pitchFamily="18" charset="0"/>
              </a:rPr>
              <a:t>πριν τη χορήγηση της πολεοδομικής άδειας</a:t>
            </a:r>
            <a:r>
              <a:rPr lang="el-GR" sz="5600" u="sng"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5600" u="sng"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254930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272C59-218C-31A2-348E-C58901EE7EB8}"/>
              </a:ext>
            </a:extLst>
          </p:cNvPr>
          <p:cNvSpPr>
            <a:spLocks noGrp="1"/>
          </p:cNvSpPr>
          <p:nvPr>
            <p:ph type="title"/>
          </p:nvPr>
        </p:nvSpPr>
        <p:spPr>
          <a:xfrm>
            <a:off x="179512" y="0"/>
            <a:ext cx="8856984" cy="1268760"/>
          </a:xfrm>
        </p:spPr>
        <p:txBody>
          <a:bodyPr>
            <a:noAutofit/>
          </a:bodyPr>
          <a:lstStyle/>
          <a:p>
            <a:pPr algn="ct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r>
              <a:rPr lang="el-GR" sz="2400" b="1" dirty="0">
                <a:solidFill>
                  <a:schemeClr val="accent2">
                    <a:lumMod val="75000"/>
                  </a:schemeClr>
                </a:solidFill>
                <a:latin typeface="Calibri" pitchFamily="34" charset="0"/>
                <a:cs typeface="Calibri" pitchFamily="34" charset="0"/>
              </a:rPr>
              <a:t>ΕΙΔΙΚΟΙ ΟΡΟΙ ΑΜΝΗΣΤΙΑΣ</a:t>
            </a:r>
            <a:b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br>
            <a:br>
              <a:rPr lang="el-GR" sz="2400" dirty="0">
                <a:effectLst/>
                <a:latin typeface="Arial" panose="020B0604020202020204" pitchFamily="34" charset="0"/>
                <a:ea typeface="Times New Roman" panose="02020603050405020304" pitchFamily="18" charset="0"/>
                <a:cs typeface="Times New Roman" panose="02020603050405020304" pitchFamily="18" charset="0"/>
              </a:rPr>
            </a:br>
            <a:br>
              <a:rPr lang="el-GR" sz="2800" b="1" dirty="0">
                <a:solidFill>
                  <a:schemeClr val="accent2">
                    <a:lumMod val="75000"/>
                  </a:schemeClr>
                </a:solidFill>
                <a:latin typeface="Calibri" pitchFamily="34" charset="0"/>
                <a:cs typeface="Calibri" pitchFamily="34" charset="0"/>
              </a:rPr>
            </a:br>
            <a:endParaRPr lang="el-GR" sz="2400" b="1" dirty="0">
              <a:solidFill>
                <a:schemeClr val="accent2">
                  <a:lumMod val="75000"/>
                </a:schemeClr>
              </a:solidFill>
              <a:latin typeface="Calibri" pitchFamily="34" charset="0"/>
              <a:cs typeface="Calibri" pitchFamily="34" charset="0"/>
            </a:endParaRPr>
          </a:p>
        </p:txBody>
      </p:sp>
      <p:sp>
        <p:nvSpPr>
          <p:cNvPr id="2" name="Content Placeholder 2">
            <a:extLst>
              <a:ext uri="{FF2B5EF4-FFF2-40B4-BE49-F238E27FC236}">
                <a16:creationId xmlns:a16="http://schemas.microsoft.com/office/drawing/2014/main" id="{CEAF8B16-3861-AE63-2237-8D8C454B0077}"/>
              </a:ext>
            </a:extLst>
          </p:cNvPr>
          <p:cNvSpPr>
            <a:spLocks noGrp="1"/>
          </p:cNvSpPr>
          <p:nvPr>
            <p:ph sz="quarter" idx="1"/>
          </p:nvPr>
        </p:nvSpPr>
        <p:spPr>
          <a:xfrm>
            <a:off x="107504" y="1628800"/>
            <a:ext cx="8640960" cy="5229200"/>
          </a:xfrm>
        </p:spPr>
        <p:txBody>
          <a:bodyPr>
            <a:noAutofit/>
          </a:bodyPr>
          <a:lstStyle/>
          <a:p>
            <a:pPr marL="0" indent="0" algn="just">
              <a:buNone/>
            </a:pPr>
            <a:r>
              <a:rPr lang="el-GR" sz="1800" b="1" u="sng" dirty="0">
                <a:ea typeface="Times New Roman" panose="02020603050405020304" pitchFamily="18" charset="0"/>
                <a:cs typeface="Times New Roman" panose="02020603050405020304" pitchFamily="18" charset="0"/>
              </a:rPr>
              <a:t>Ουσιώδεις Όροι</a:t>
            </a:r>
            <a:endParaRPr lang="el-GR" sz="1800" b="1" u="sng" dirty="0">
              <a:effectLst/>
              <a:ea typeface="Times New Roman" panose="02020603050405020304" pitchFamily="18" charset="0"/>
              <a:cs typeface="Times New Roman" panose="02020603050405020304" pitchFamily="18" charset="0"/>
            </a:endParaRPr>
          </a:p>
          <a:p>
            <a:pPr marL="0" indent="0" algn="just">
              <a:buNone/>
            </a:pPr>
            <a:endParaRPr lang="el-GR" sz="1800" dirty="0">
              <a:effectLst/>
              <a:ea typeface="Times New Roman" panose="02020603050405020304" pitchFamily="18" charset="0"/>
              <a:cs typeface="Times New Roman" panose="02020603050405020304" pitchFamily="18" charset="0"/>
            </a:endParaRPr>
          </a:p>
          <a:p>
            <a:pPr marL="0" indent="0" algn="just">
              <a:buNone/>
            </a:pPr>
            <a:r>
              <a:rPr lang="el-GR" sz="1800" dirty="0">
                <a:effectLst/>
                <a:ea typeface="Times New Roman" panose="02020603050405020304" pitchFamily="18" charset="0"/>
                <a:cs typeface="Times New Roman" panose="02020603050405020304" pitchFamily="18" charset="0"/>
              </a:rPr>
              <a:t>(α)	</a:t>
            </a:r>
            <a:r>
              <a:rPr lang="el-GR" sz="1800" u="sng" dirty="0">
                <a:effectLst/>
                <a:ea typeface="Times New Roman" panose="02020603050405020304" pitchFamily="18" charset="0"/>
                <a:cs typeface="Times New Roman" panose="02020603050405020304" pitchFamily="18" charset="0"/>
              </a:rPr>
              <a:t>Περιορισμένη ισχύς πολεοδομικής άδειας</a:t>
            </a:r>
            <a:r>
              <a:rPr lang="el-GR" sz="1800" dirty="0">
                <a:effectLst/>
                <a:ea typeface="Times New Roman" panose="02020603050405020304" pitchFamily="18" charset="0"/>
                <a:cs typeface="Times New Roman" panose="02020603050405020304" pitchFamily="18" charset="0"/>
              </a:rPr>
              <a:t>, δεδομένου ότι η ανάπτυξη έχει ήδη 	υλοποιηθεί</a:t>
            </a:r>
          </a:p>
          <a:p>
            <a:pPr algn="just">
              <a:buFont typeface="Wingdings" panose="05000000000000000000" pitchFamily="2" charset="2"/>
              <a:buChar char="Ø"/>
            </a:pPr>
            <a:endParaRPr lang="el-GR" sz="500" dirty="0">
              <a:effectLst/>
              <a:ea typeface="Times New Roman" panose="02020603050405020304" pitchFamily="18" charset="0"/>
              <a:cs typeface="Times New Roman" panose="02020603050405020304" pitchFamily="18" charset="0"/>
            </a:endParaRPr>
          </a:p>
          <a:p>
            <a:pPr marL="0" indent="0" algn="just">
              <a:buNone/>
            </a:pPr>
            <a:r>
              <a:rPr lang="el-GR" sz="1800" dirty="0">
                <a:effectLst/>
                <a:ea typeface="Times New Roman" panose="02020603050405020304" pitchFamily="18" charset="0"/>
                <a:cs typeface="Times New Roman" panose="02020603050405020304" pitchFamily="18" charset="0"/>
              </a:rPr>
              <a:t>(β)	Δυνατότητα παράτασης ισχύος της πολεοδομικής άδειας </a:t>
            </a:r>
            <a:r>
              <a:rPr lang="el-GR" sz="1800" u="sng" dirty="0">
                <a:effectLst/>
                <a:ea typeface="Times New Roman" panose="02020603050405020304" pitchFamily="18" charset="0"/>
                <a:cs typeface="Times New Roman" panose="02020603050405020304" pitchFamily="18" charset="0"/>
              </a:rPr>
              <a:t>μόνο σε εξαιρετικές </a:t>
            </a:r>
            <a:r>
              <a:rPr lang="el-GR" sz="1800" dirty="0">
                <a:effectLst/>
                <a:ea typeface="Times New Roman" panose="02020603050405020304" pitchFamily="18" charset="0"/>
                <a:cs typeface="Times New Roman" panose="02020603050405020304" pitchFamily="18" charset="0"/>
              </a:rPr>
              <a:t>	</a:t>
            </a:r>
            <a:r>
              <a:rPr lang="el-GR" sz="1800" u="sng" dirty="0">
                <a:effectLst/>
                <a:ea typeface="Times New Roman" panose="02020603050405020304" pitchFamily="18" charset="0"/>
                <a:cs typeface="Times New Roman" panose="02020603050405020304" pitchFamily="18" charset="0"/>
              </a:rPr>
              <a:t>περιπτώσεις</a:t>
            </a:r>
          </a:p>
          <a:p>
            <a:pPr algn="just">
              <a:buFont typeface="Wingdings" panose="05000000000000000000" pitchFamily="2" charset="2"/>
              <a:buChar char="Ø"/>
            </a:pPr>
            <a:endParaRPr lang="el-GR" sz="500" dirty="0">
              <a:effectLst/>
              <a:ea typeface="Times New Roman" panose="02020603050405020304" pitchFamily="18" charset="0"/>
              <a:cs typeface="Times New Roman" panose="02020603050405020304" pitchFamily="18" charset="0"/>
            </a:endParaRPr>
          </a:p>
          <a:p>
            <a:pPr marL="0" indent="0" algn="just">
              <a:buNone/>
            </a:pPr>
            <a:r>
              <a:rPr lang="el-GR" sz="1800" dirty="0">
                <a:effectLst/>
                <a:ea typeface="Times New Roman" panose="02020603050405020304" pitchFamily="18" charset="0"/>
                <a:cs typeface="Times New Roman" panose="02020603050405020304" pitchFamily="18" charset="0"/>
              </a:rPr>
              <a:t>(γ)	</a:t>
            </a:r>
            <a:r>
              <a:rPr lang="el-GR" sz="1800" u="sng" dirty="0">
                <a:effectLst/>
                <a:ea typeface="Times New Roman" panose="02020603050405020304" pitchFamily="18" charset="0"/>
                <a:cs typeface="Times New Roman" panose="02020603050405020304" pitchFamily="18" charset="0"/>
              </a:rPr>
              <a:t>Καθορισμός συγκεκριμένου χρονικού διαστήματος για υποβολή της αίτησης </a:t>
            </a:r>
            <a:r>
              <a:rPr lang="el-GR" sz="1800" dirty="0">
                <a:effectLst/>
                <a:ea typeface="Times New Roman" panose="02020603050405020304" pitchFamily="18" charset="0"/>
                <a:cs typeface="Times New Roman" panose="02020603050405020304" pitchFamily="18" charset="0"/>
              </a:rPr>
              <a:t>	</a:t>
            </a:r>
            <a:r>
              <a:rPr lang="el-GR" sz="1800" u="sng" dirty="0">
                <a:effectLst/>
                <a:ea typeface="Times New Roman" panose="02020603050405020304" pitchFamily="18" charset="0"/>
                <a:cs typeface="Times New Roman" panose="02020603050405020304" pitchFamily="18" charset="0"/>
              </a:rPr>
              <a:t>για άδεια οικοδομής</a:t>
            </a:r>
            <a:r>
              <a:rPr lang="el-GR" sz="1800" dirty="0">
                <a:effectLst/>
                <a:ea typeface="Times New Roman" panose="02020603050405020304" pitchFamily="18" charset="0"/>
                <a:cs typeface="Times New Roman" panose="02020603050405020304" pitchFamily="18" charset="0"/>
              </a:rPr>
              <a:t>, ώστε αυτή να κατατίθεται σύντομα μετά τη χορήγηση 	της πολεοδομικής άδειας, ειδάλλως η πολεοδομική άδεια να καθίσταται 	ανενεργός και άνευ ισχύος</a:t>
            </a:r>
          </a:p>
          <a:p>
            <a:pPr marL="0" indent="0" algn="just">
              <a:buNone/>
            </a:pPr>
            <a:r>
              <a:rPr lang="el-GR" sz="1800" dirty="0">
                <a:effectLst/>
                <a:ea typeface="Times New Roman" panose="02020603050405020304" pitchFamily="18" charset="0"/>
                <a:cs typeface="Times New Roman" panose="02020603050405020304" pitchFamily="18" charset="0"/>
              </a:rPr>
              <a:t>→ Η αίτηση στην αρμόδια Οικοδομική Αρχή  (οικείος ΕΟΑ) για έκδοση Πιστοποιητικού Έγκρισης θα πρέπει να υποβάλλεται </a:t>
            </a:r>
            <a:r>
              <a:rPr lang="el-GR" sz="1800" u="sng" dirty="0">
                <a:effectLst/>
                <a:ea typeface="Times New Roman" panose="02020603050405020304" pitchFamily="18" charset="0"/>
                <a:cs typeface="Times New Roman" panose="02020603050405020304" pitchFamily="18" charset="0"/>
              </a:rPr>
              <a:t>αμέσως μετά την έκδοση της άδειας οικοδομής (συστήνεται να τίθεται σχετικός όρος)</a:t>
            </a:r>
            <a:r>
              <a:rPr lang="el-GR" sz="1800" dirty="0">
                <a:effectLst/>
                <a:ea typeface="Times New Roman" panose="02020603050405020304" pitchFamily="18" charset="0"/>
                <a:cs typeface="Times New Roman" panose="02020603050405020304" pitchFamily="18" charset="0"/>
              </a:rPr>
              <a:t>, ώστε να επιτευχθεί ο τελικός στόχος έκδοσης Τίτλων Ιδιοκτησίας</a:t>
            </a:r>
          </a:p>
        </p:txBody>
      </p:sp>
    </p:spTree>
    <p:extLst>
      <p:ext uri="{BB962C8B-B14F-4D97-AF65-F5344CB8AC3E}">
        <p14:creationId xmlns:p14="http://schemas.microsoft.com/office/powerpoint/2010/main" val="3255654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D3880F-06A2-79E5-F53A-206B00C83345}"/>
              </a:ext>
            </a:extLst>
          </p:cNvPr>
          <p:cNvSpPr>
            <a:spLocks noGrp="1"/>
          </p:cNvSpPr>
          <p:nvPr>
            <p:ph type="title"/>
          </p:nvPr>
        </p:nvSpPr>
        <p:spPr>
          <a:xfrm>
            <a:off x="539552" y="228600"/>
            <a:ext cx="8223448" cy="990600"/>
          </a:xfrm>
        </p:spPr>
        <p:txBody>
          <a:bodyPr>
            <a:normAutofit/>
          </a:bodyPr>
          <a:lstStyle/>
          <a:p>
            <a:r>
              <a:rPr lang="el-GR" sz="2800" b="1" dirty="0">
                <a:solidFill>
                  <a:schemeClr val="accent2">
                    <a:lumMod val="75000"/>
                  </a:schemeClr>
                </a:solidFill>
                <a:latin typeface="Calibri" pitchFamily="34" charset="0"/>
                <a:cs typeface="Calibri" pitchFamily="34" charset="0"/>
              </a:rPr>
              <a:t>ΓΕΝΙΚΕΣ ΔΙΕΥΚΡΙΝΙΣΕΙΣ και ΣΥΧΝΕΣ ΕΡΩΤΗΣΕΙΣ</a:t>
            </a:r>
            <a:endParaRPr lang="en-GB" sz="2800" dirty="0"/>
          </a:p>
        </p:txBody>
      </p:sp>
    </p:spTree>
    <p:extLst>
      <p:ext uri="{BB962C8B-B14F-4D97-AF65-F5344CB8AC3E}">
        <p14:creationId xmlns:p14="http://schemas.microsoft.com/office/powerpoint/2010/main" val="493247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272C59-218C-31A2-348E-C58901EE7EB8}"/>
              </a:ext>
            </a:extLst>
          </p:cNvPr>
          <p:cNvSpPr>
            <a:spLocks noGrp="1"/>
          </p:cNvSpPr>
          <p:nvPr>
            <p:ph type="title"/>
          </p:nvPr>
        </p:nvSpPr>
        <p:spPr>
          <a:xfrm>
            <a:off x="179512" y="0"/>
            <a:ext cx="8856984" cy="1268760"/>
          </a:xfrm>
        </p:spPr>
        <p:txBody>
          <a:bodyPr>
            <a:noAutofit/>
          </a:bodyPr>
          <a:lstStyle/>
          <a:p>
            <a:pPr algn="ct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r>
              <a:rPr lang="el-GR" sz="2000" b="1" dirty="0">
                <a:solidFill>
                  <a:schemeClr val="accent2">
                    <a:lumMod val="75000"/>
                  </a:schemeClr>
                </a:solidFill>
                <a:latin typeface="Calibri" pitchFamily="34" charset="0"/>
                <a:cs typeface="Calibri" pitchFamily="34" charset="0"/>
              </a:rPr>
              <a:t>ΓΕΝΙΚΕΣ ΔΙΕΥΚΡΙΝΙΣΕΙΣ και ΣΥΧΝΕΣ ΕΡΩΤΗΣΕΙΣ</a:t>
            </a:r>
            <a:b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br>
            <a:br>
              <a:rPr lang="el-GR" sz="2400" dirty="0">
                <a:effectLst/>
                <a:latin typeface="Arial" panose="020B0604020202020204" pitchFamily="34" charset="0"/>
                <a:ea typeface="Times New Roman" panose="02020603050405020304" pitchFamily="18" charset="0"/>
                <a:cs typeface="Times New Roman" panose="02020603050405020304" pitchFamily="18" charset="0"/>
              </a:rPr>
            </a:br>
            <a:br>
              <a:rPr lang="el-GR" sz="2800" b="1" dirty="0">
                <a:solidFill>
                  <a:schemeClr val="accent2">
                    <a:lumMod val="75000"/>
                  </a:schemeClr>
                </a:solidFill>
                <a:latin typeface="Calibri" pitchFamily="34" charset="0"/>
                <a:cs typeface="Calibri" pitchFamily="34" charset="0"/>
              </a:rPr>
            </a:br>
            <a:endParaRPr lang="el-GR" sz="2400" b="1" dirty="0">
              <a:solidFill>
                <a:schemeClr val="accent2">
                  <a:lumMod val="75000"/>
                </a:schemeClr>
              </a:solidFill>
              <a:latin typeface="Calibri" pitchFamily="34" charset="0"/>
              <a:cs typeface="Calibri" pitchFamily="34" charset="0"/>
            </a:endParaRPr>
          </a:p>
        </p:txBody>
      </p:sp>
      <p:sp>
        <p:nvSpPr>
          <p:cNvPr id="6" name="Content Placeholder 3">
            <a:extLst>
              <a:ext uri="{FF2B5EF4-FFF2-40B4-BE49-F238E27FC236}">
                <a16:creationId xmlns:a16="http://schemas.microsoft.com/office/drawing/2014/main" id="{4528DFDF-A6C1-D408-9719-DEE1DCA3F335}"/>
              </a:ext>
            </a:extLst>
          </p:cNvPr>
          <p:cNvSpPr>
            <a:spLocks noGrp="1"/>
          </p:cNvSpPr>
          <p:nvPr>
            <p:ph sz="quarter" idx="1"/>
          </p:nvPr>
        </p:nvSpPr>
        <p:spPr>
          <a:xfrm>
            <a:off x="107504" y="1556792"/>
            <a:ext cx="8928992" cy="5301208"/>
          </a:xfrm>
        </p:spPr>
        <p:txBody>
          <a:bodyPr>
            <a:normAutofit/>
          </a:bodyPr>
          <a:lstStyle/>
          <a:p>
            <a:pPr marL="0" indent="0" algn="just">
              <a:buClrTx/>
              <a:buNone/>
            </a:pPr>
            <a:r>
              <a:rPr lang="el-GR" sz="2000" b="1" u="sng" dirty="0"/>
              <a:t>Ποιος θεωρείται ως ο εγκριμένος με προηγούμενη άδεια συντελεστής δόμησης </a:t>
            </a:r>
            <a:r>
              <a:rPr lang="en-US" sz="2000" b="1" u="sng" dirty="0"/>
              <a:t>;</a:t>
            </a:r>
            <a:endParaRPr lang="el-GR" sz="2000" b="1" u="sng" dirty="0"/>
          </a:p>
          <a:p>
            <a:pPr marL="0" indent="0" algn="just">
              <a:buClrTx/>
              <a:buNone/>
            </a:pPr>
            <a:endParaRPr lang="el-GR" sz="1000" b="1" u="sng" dirty="0"/>
          </a:p>
          <a:p>
            <a:pPr algn="just">
              <a:buClrTx/>
              <a:buFont typeface="Wingdings" panose="05000000000000000000" pitchFamily="2" charset="2"/>
              <a:buChar char="Ø"/>
            </a:pPr>
            <a:r>
              <a:rPr lang="el-GR" sz="1800" dirty="0"/>
              <a:t>Ο εγκριμένος με προηγούμενη άδεια συντελεστής δόμησης είναι ο ΣΔ που επιτρέπεται με βάση την πολεοδομική ζώνη, ή ο ΣΔ που προέκυψε με μεταφορά ΣΔ από διατηρητέα οικοδομή, ή και μετά από παρέκκλιση, </a:t>
            </a:r>
            <a:r>
              <a:rPr lang="el-GR" sz="1800" u="sng" dirty="0"/>
              <a:t>εξαιρουμένου</a:t>
            </a:r>
            <a:r>
              <a:rPr lang="el-GR" sz="1800" dirty="0"/>
              <a:t> του επιπλέον ΣΔ που εξασφαλίσθηκε με βάση Σχέδια Παροχής Κινήτρων</a:t>
            </a:r>
          </a:p>
          <a:p>
            <a:pPr algn="just">
              <a:buClrTx/>
              <a:buFont typeface="Wingdings" panose="05000000000000000000" pitchFamily="2" charset="2"/>
              <a:buChar char="Ø"/>
            </a:pPr>
            <a:endParaRPr lang="el-GR" sz="1800" dirty="0"/>
          </a:p>
          <a:p>
            <a:pPr marL="0" indent="0" algn="just">
              <a:buClrTx/>
              <a:buNone/>
            </a:pPr>
            <a:r>
              <a:rPr lang="el-GR" sz="2000" b="1" u="sng" dirty="0"/>
              <a:t>Το Σχέδιο Πολεοδομικής Αμνηστίας  εφαρμόζεται και σε Περιοχές Ειδικού Χαρακτήρα</a:t>
            </a:r>
            <a:r>
              <a:rPr lang="en-US" sz="2000" b="1" u="sng" dirty="0"/>
              <a:t> (</a:t>
            </a:r>
            <a:r>
              <a:rPr lang="el-GR" sz="2000" b="1" u="sng" dirty="0"/>
              <a:t>ΠΕΧ</a:t>
            </a:r>
            <a:r>
              <a:rPr lang="en-US" sz="2000" b="1" u="sng" dirty="0"/>
              <a:t>)</a:t>
            </a:r>
            <a:r>
              <a:rPr lang="el-GR" sz="2000" b="1" u="sng" dirty="0"/>
              <a:t> </a:t>
            </a:r>
            <a:r>
              <a:rPr lang="en-US" sz="2000" b="1" u="sng" dirty="0"/>
              <a:t>;</a:t>
            </a:r>
            <a:endParaRPr lang="el-GR" sz="2000" b="1" u="sng" dirty="0"/>
          </a:p>
          <a:p>
            <a:pPr marL="0" indent="0" algn="just">
              <a:buClrTx/>
              <a:buNone/>
            </a:pPr>
            <a:endParaRPr lang="el-GR" sz="1000" b="1" u="sng" dirty="0"/>
          </a:p>
          <a:p>
            <a:pPr algn="just">
              <a:buClrTx/>
              <a:buFont typeface="Wingdings" panose="05000000000000000000" pitchFamily="2" charset="2"/>
              <a:buChar char="Ø"/>
            </a:pPr>
            <a:r>
              <a:rPr lang="el-GR" sz="1800" dirty="0"/>
              <a:t>Το Σχέδιο εφαρμόζεται και σε Περιοχές Ειδικού Χαρακτήρα (ΠΕΧ), νοουμένου πάντοτε ότι δεν επηρεάζονται οι ανέσεις, το περιβάλλον και η φυσιογνωμία της περιοχής, και ότι οι προσθήκες δεν συγκρούονται με άλλες ειδικές πρόνοιες για ΠΕΧ (π.χ. στις ΠΕΧ δεν επιτρέπεται  αύξηση του αριθμού ορόφων) </a:t>
            </a:r>
            <a:endParaRPr lang="en-US" sz="1800" dirty="0"/>
          </a:p>
        </p:txBody>
      </p:sp>
    </p:spTree>
    <p:extLst>
      <p:ext uri="{BB962C8B-B14F-4D97-AF65-F5344CB8AC3E}">
        <p14:creationId xmlns:p14="http://schemas.microsoft.com/office/powerpoint/2010/main" val="3449519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272C59-218C-31A2-348E-C58901EE7EB8}"/>
              </a:ext>
            </a:extLst>
          </p:cNvPr>
          <p:cNvSpPr>
            <a:spLocks noGrp="1"/>
          </p:cNvSpPr>
          <p:nvPr>
            <p:ph type="title"/>
          </p:nvPr>
        </p:nvSpPr>
        <p:spPr>
          <a:xfrm>
            <a:off x="179512" y="0"/>
            <a:ext cx="8856984" cy="1268760"/>
          </a:xfrm>
        </p:spPr>
        <p:txBody>
          <a:bodyPr>
            <a:noAutofit/>
          </a:bodyPr>
          <a:lstStyle/>
          <a:p>
            <a:pPr algn="ct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r>
              <a:rPr lang="el-GR" sz="2000" b="1" dirty="0">
                <a:solidFill>
                  <a:schemeClr val="accent2">
                    <a:lumMod val="75000"/>
                  </a:schemeClr>
                </a:solidFill>
                <a:latin typeface="Calibri" pitchFamily="34" charset="0"/>
                <a:cs typeface="Calibri" pitchFamily="34" charset="0"/>
              </a:rPr>
              <a:t>ΓΕΝΙΚΕΣ ΔΙΕΥΚΡΙΝΙΣΕΙΣ και ΣΥΧΝΕΣ ΕΡΩΤΗΣΕΙΣ</a:t>
            </a:r>
            <a:b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br>
            <a:br>
              <a:rPr lang="el-GR" sz="2400" dirty="0">
                <a:effectLst/>
                <a:latin typeface="Arial" panose="020B0604020202020204" pitchFamily="34" charset="0"/>
                <a:ea typeface="Times New Roman" panose="02020603050405020304" pitchFamily="18" charset="0"/>
                <a:cs typeface="Times New Roman" panose="02020603050405020304" pitchFamily="18" charset="0"/>
              </a:rPr>
            </a:br>
            <a:br>
              <a:rPr lang="el-GR" sz="2800" b="1" dirty="0">
                <a:solidFill>
                  <a:schemeClr val="accent2">
                    <a:lumMod val="75000"/>
                  </a:schemeClr>
                </a:solidFill>
                <a:latin typeface="Calibri" pitchFamily="34" charset="0"/>
                <a:cs typeface="Calibri" pitchFamily="34" charset="0"/>
              </a:rPr>
            </a:br>
            <a:endParaRPr lang="el-GR" sz="2400" b="1" dirty="0">
              <a:solidFill>
                <a:schemeClr val="accent2">
                  <a:lumMod val="75000"/>
                </a:schemeClr>
              </a:solidFill>
              <a:latin typeface="Calibri" pitchFamily="34" charset="0"/>
              <a:cs typeface="Calibri" pitchFamily="34" charset="0"/>
            </a:endParaRPr>
          </a:p>
        </p:txBody>
      </p:sp>
      <p:sp>
        <p:nvSpPr>
          <p:cNvPr id="6" name="Content Placeholder 3">
            <a:extLst>
              <a:ext uri="{FF2B5EF4-FFF2-40B4-BE49-F238E27FC236}">
                <a16:creationId xmlns:a16="http://schemas.microsoft.com/office/drawing/2014/main" id="{4528DFDF-A6C1-D408-9719-DEE1DCA3F335}"/>
              </a:ext>
            </a:extLst>
          </p:cNvPr>
          <p:cNvSpPr>
            <a:spLocks noGrp="1"/>
          </p:cNvSpPr>
          <p:nvPr>
            <p:ph sz="quarter" idx="1"/>
          </p:nvPr>
        </p:nvSpPr>
        <p:spPr>
          <a:xfrm>
            <a:off x="107504" y="1556792"/>
            <a:ext cx="8928992" cy="5301208"/>
          </a:xfrm>
        </p:spPr>
        <p:txBody>
          <a:bodyPr>
            <a:normAutofit/>
          </a:bodyPr>
          <a:lstStyle/>
          <a:p>
            <a:pPr marL="0" indent="0" algn="just">
              <a:buClrTx/>
              <a:buNone/>
            </a:pPr>
            <a:r>
              <a:rPr lang="el-GR" sz="2000" b="1" u="sng" dirty="0"/>
              <a:t>Το Σχέδιο Πολεοδομικής Αμνηστίας εφαρμόζεται και για πολυκατοικίες;</a:t>
            </a:r>
          </a:p>
          <a:p>
            <a:pPr marL="0" indent="0" algn="just">
              <a:buClrTx/>
              <a:buNone/>
            </a:pPr>
            <a:endParaRPr lang="el-GR" sz="1000" b="1" u="sng" dirty="0"/>
          </a:p>
          <a:p>
            <a:pPr algn="just">
              <a:buClrTx/>
              <a:buFont typeface="Wingdings" panose="05000000000000000000" pitchFamily="2" charset="2"/>
              <a:buChar char="Ø"/>
            </a:pPr>
            <a:r>
              <a:rPr lang="el-GR" sz="1800" dirty="0"/>
              <a:t>Το Σχέδιο εφαρμόζεται και σε περιπτώσεις πολυκατοικιών, για τις επιμέρους οικιστικές μονάδες, μόνο αν το Έντυπο ΕΑ υπογράφεται από όλους τους συνιδιοκτήτες, ανεξάρτητα αν έχουν εκδοθεί ή όχι ξεχωριστοί Τίτλοι Ιδιοκτησίας. Κατά συνέπεια, αν η αίτηση δεν είναι δεόντως υπογραμμένη, δεν θα παραλαμβάνεται από την Πολεοδομική Αρχή, εφόσον στο Σχέδιο διασαφηνίζεται ότι στις περιπτώσεις πολυκατοικιών,  δεν είναι δυνατή η εφαρμογή των προνοιών του άρθρου 90(5) του περί Πολεοδομίας και Χωροταξίας Νόμου.</a:t>
            </a:r>
          </a:p>
          <a:p>
            <a:pPr marL="0" indent="0" algn="just">
              <a:buClrTx/>
              <a:buNone/>
            </a:pPr>
            <a:endParaRPr lang="el-GR" sz="1000" dirty="0"/>
          </a:p>
          <a:p>
            <a:pPr marL="0" indent="0" algn="just">
              <a:buClrTx/>
              <a:buNone/>
            </a:pPr>
            <a:r>
              <a:rPr lang="el-GR" sz="2000" b="1" u="sng" dirty="0"/>
              <a:t>Το Σχέδιο εφαρμόζεται και για ενιαίες οικιστικές αναπτύξεις;</a:t>
            </a:r>
          </a:p>
          <a:p>
            <a:pPr marL="0" indent="0" algn="just">
              <a:buClrTx/>
              <a:buNone/>
            </a:pPr>
            <a:endParaRPr lang="el-GR" sz="1000" dirty="0"/>
          </a:p>
          <a:p>
            <a:pPr algn="just">
              <a:buClrTx/>
              <a:buFont typeface="Wingdings" panose="05000000000000000000" pitchFamily="2" charset="2"/>
              <a:buChar char="Ø"/>
            </a:pPr>
            <a:r>
              <a:rPr lang="el-GR" sz="1800" dirty="0"/>
              <a:t>Το Σχέδιο εφαρμόζεται και σε περιπτώσεις ενιαίας οικιστικής ανάπτυξης, για τις επιμέρους οικιστικές μονάδες, χωρίς να απαιτείται η υπογραφή του Εντύπου ΕΑ από τους συνιδιοκτήτες, νοουμένου ότι η Πολεοδομική Αρχή κρίνει ότι δεν επηρεάζονται ανέσεις ή το περιβάλλον, και νοουμένου ότι δεν επηρεάζεται το κοινόκτητο τμήμα της ανάπτυξης, και οι προσθήκες είναι επί του μεριδίου της μονάδας. Σχετική είναι Εγκύκλιος του Γενικού Διευθυντή Υπουργείου Εσωτερικών με </a:t>
            </a:r>
            <a:r>
              <a:rPr lang="el-GR" sz="1800" dirty="0" err="1"/>
              <a:t>αρ</a:t>
            </a:r>
            <a:r>
              <a:rPr lang="el-GR" sz="1800" dirty="0"/>
              <a:t>. ΓΕ16, </a:t>
            </a:r>
            <a:r>
              <a:rPr lang="el-GR" sz="1800" dirty="0" err="1"/>
              <a:t>ημερ</a:t>
            </a:r>
            <a:r>
              <a:rPr lang="el-GR" sz="1800" dirty="0"/>
              <a:t>. 13/9/2021</a:t>
            </a:r>
            <a:endParaRPr lang="en-US" sz="1800" dirty="0"/>
          </a:p>
        </p:txBody>
      </p:sp>
    </p:spTree>
    <p:extLst>
      <p:ext uri="{BB962C8B-B14F-4D97-AF65-F5344CB8AC3E}">
        <p14:creationId xmlns:p14="http://schemas.microsoft.com/office/powerpoint/2010/main" val="55685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272C59-218C-31A2-348E-C58901EE7EB8}"/>
              </a:ext>
            </a:extLst>
          </p:cNvPr>
          <p:cNvSpPr>
            <a:spLocks noGrp="1"/>
          </p:cNvSpPr>
          <p:nvPr>
            <p:ph type="title"/>
          </p:nvPr>
        </p:nvSpPr>
        <p:spPr>
          <a:xfrm>
            <a:off x="179512" y="0"/>
            <a:ext cx="8856984" cy="1268760"/>
          </a:xfrm>
        </p:spPr>
        <p:txBody>
          <a:bodyPr>
            <a:noAutofit/>
          </a:bodyPr>
          <a:lstStyle/>
          <a:p>
            <a:pPr algn="ct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r>
              <a:rPr lang="el-GR" sz="2000" b="1" dirty="0">
                <a:solidFill>
                  <a:schemeClr val="accent2">
                    <a:lumMod val="75000"/>
                  </a:schemeClr>
                </a:solidFill>
                <a:latin typeface="Calibri" pitchFamily="34" charset="0"/>
                <a:cs typeface="Calibri" pitchFamily="34" charset="0"/>
              </a:rPr>
              <a:t>ΓΕΝΙΚΕΣ ΔΙΕΥΚΡΙΝΙΣΕΙΣ και ΣΥΧΝΕΣ ΕΡΩΤΗΣΕΙΣ</a:t>
            </a:r>
            <a:b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br>
            <a:br>
              <a:rPr lang="el-GR" sz="2400" dirty="0">
                <a:effectLst/>
                <a:latin typeface="Arial" panose="020B0604020202020204" pitchFamily="34" charset="0"/>
                <a:ea typeface="Times New Roman" panose="02020603050405020304" pitchFamily="18" charset="0"/>
                <a:cs typeface="Times New Roman" panose="02020603050405020304" pitchFamily="18" charset="0"/>
              </a:rPr>
            </a:br>
            <a:br>
              <a:rPr lang="el-GR" sz="2800" b="1" dirty="0">
                <a:solidFill>
                  <a:schemeClr val="accent2">
                    <a:lumMod val="75000"/>
                  </a:schemeClr>
                </a:solidFill>
                <a:latin typeface="Calibri" pitchFamily="34" charset="0"/>
                <a:cs typeface="Calibri" pitchFamily="34" charset="0"/>
              </a:rPr>
            </a:br>
            <a:endParaRPr lang="el-GR" sz="2400" b="1" dirty="0">
              <a:solidFill>
                <a:schemeClr val="accent2">
                  <a:lumMod val="75000"/>
                </a:schemeClr>
              </a:solidFill>
              <a:latin typeface="Calibri" pitchFamily="34" charset="0"/>
              <a:cs typeface="Calibri" pitchFamily="34" charset="0"/>
            </a:endParaRPr>
          </a:p>
        </p:txBody>
      </p:sp>
      <p:sp>
        <p:nvSpPr>
          <p:cNvPr id="6" name="Content Placeholder 3">
            <a:extLst>
              <a:ext uri="{FF2B5EF4-FFF2-40B4-BE49-F238E27FC236}">
                <a16:creationId xmlns:a16="http://schemas.microsoft.com/office/drawing/2014/main" id="{4528DFDF-A6C1-D408-9719-DEE1DCA3F335}"/>
              </a:ext>
            </a:extLst>
          </p:cNvPr>
          <p:cNvSpPr>
            <a:spLocks noGrp="1"/>
          </p:cNvSpPr>
          <p:nvPr>
            <p:ph sz="quarter" idx="1"/>
          </p:nvPr>
        </p:nvSpPr>
        <p:spPr>
          <a:xfrm>
            <a:off x="107504" y="1556792"/>
            <a:ext cx="8928992" cy="5301208"/>
          </a:xfrm>
        </p:spPr>
        <p:txBody>
          <a:bodyPr>
            <a:normAutofit/>
          </a:bodyPr>
          <a:lstStyle/>
          <a:p>
            <a:pPr marL="0" indent="0" algn="just">
              <a:buClrTx/>
              <a:buNone/>
            </a:pPr>
            <a:r>
              <a:rPr lang="el-GR" sz="2000" b="1" u="sng" dirty="0"/>
              <a:t>Τι γίνεται αν πρέπει να εξαγορασθεί χώρος στάθμευσης σε Οικιστική Ζώνη;</a:t>
            </a:r>
          </a:p>
          <a:p>
            <a:pPr marL="0" indent="0" algn="just">
              <a:buClrTx/>
              <a:buNone/>
            </a:pPr>
            <a:endParaRPr lang="el-GR" sz="1000" b="1" u="sng" dirty="0"/>
          </a:p>
          <a:p>
            <a:pPr algn="just">
              <a:buClrTx/>
              <a:buFont typeface="Wingdings" panose="05000000000000000000" pitchFamily="2" charset="2"/>
              <a:buChar char="Ø"/>
            </a:pPr>
            <a:r>
              <a:rPr lang="el-GR" sz="1800" dirty="0"/>
              <a:t>Για αίτηση σε Οικιστική Ζώνη, και επειδή οι Οικιστικές Ζώνες δεν περιλαμβάνονται στις περιοχές εφαρμογής της Εντολής για Εξαγορά Χώρων Στάθμευσης, η Πολεοδομική Αρχή θα εγκρίνει την εξαγορά με τίμημα €2.000</a:t>
            </a:r>
          </a:p>
          <a:p>
            <a:pPr marL="0" indent="0" algn="just">
              <a:buClrTx/>
              <a:buNone/>
            </a:pPr>
            <a:endParaRPr lang="el-GR" sz="2000" b="1" u="sng" dirty="0"/>
          </a:p>
          <a:p>
            <a:pPr algn="just">
              <a:buClrTx/>
              <a:buFont typeface="Wingdings" panose="05000000000000000000" pitchFamily="2" charset="2"/>
              <a:buChar char="Ø"/>
            </a:pPr>
            <a:r>
              <a:rPr lang="el-GR" sz="2000" b="1" u="sng" dirty="0"/>
              <a:t>Αν για την επαγγελματική στέγαση απαιτούνται περισσότεροι χώροι στάθμευσης, τι πρέπει να γίνει; </a:t>
            </a:r>
          </a:p>
          <a:p>
            <a:pPr marL="0" indent="0" algn="just">
              <a:buClrTx/>
              <a:buNone/>
            </a:pPr>
            <a:endParaRPr lang="el-GR" sz="1000" b="1" u="sng" dirty="0"/>
          </a:p>
          <a:p>
            <a:pPr algn="just">
              <a:buClrTx/>
              <a:buFont typeface="Wingdings" panose="05000000000000000000" pitchFamily="2" charset="2"/>
              <a:buChar char="Ø"/>
            </a:pPr>
            <a:r>
              <a:rPr lang="el-GR" sz="1800" dirty="0"/>
              <a:t>Για αλλαγή χρήσης τμήματος οικιστικής μονάδας σε επαγγελματική στέγη δεν θα απαιτείται η υπόδειξη του πρώτου επιπλέον χώρου στάθμευσης. Αν απαιτούνται περισσότεροι χώροι στάθμευσης (π.χ. για φροντιστήριο μίας αίθουσας απαιτούνται δύο χώροι στάθμευσης), τότε  ενεργοποιείται ο  μηχανισμός της εξαγοράς</a:t>
            </a:r>
            <a:endParaRPr lang="en-US" sz="1800" dirty="0"/>
          </a:p>
        </p:txBody>
      </p:sp>
    </p:spTree>
    <p:extLst>
      <p:ext uri="{BB962C8B-B14F-4D97-AF65-F5344CB8AC3E}">
        <p14:creationId xmlns:p14="http://schemas.microsoft.com/office/powerpoint/2010/main" val="1540663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272C59-218C-31A2-348E-C58901EE7EB8}"/>
              </a:ext>
            </a:extLst>
          </p:cNvPr>
          <p:cNvSpPr>
            <a:spLocks noGrp="1"/>
          </p:cNvSpPr>
          <p:nvPr>
            <p:ph type="title"/>
          </p:nvPr>
        </p:nvSpPr>
        <p:spPr>
          <a:xfrm>
            <a:off x="179512" y="0"/>
            <a:ext cx="8856984" cy="1268760"/>
          </a:xfrm>
        </p:spPr>
        <p:txBody>
          <a:bodyPr>
            <a:noAutofit/>
          </a:bodyPr>
          <a:lstStyle/>
          <a:p>
            <a:pPr algn="ct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r>
              <a:rPr lang="el-GR" sz="2000" b="1" dirty="0">
                <a:solidFill>
                  <a:schemeClr val="accent2">
                    <a:lumMod val="75000"/>
                  </a:schemeClr>
                </a:solidFill>
                <a:latin typeface="Calibri" pitchFamily="34" charset="0"/>
                <a:cs typeface="Calibri" pitchFamily="34" charset="0"/>
              </a:rPr>
              <a:t>ΓΕΝΙΚΕΣ ΔΙΕΥΚΡΙΝΙΣΕΙΣ και ΣΥΧΝΕΣ ΕΡΩΤΗΣΕΙΣ</a:t>
            </a:r>
            <a:b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br>
            <a:br>
              <a:rPr lang="el-GR" sz="2400" dirty="0">
                <a:effectLst/>
                <a:latin typeface="Arial" panose="020B0604020202020204" pitchFamily="34" charset="0"/>
                <a:ea typeface="Times New Roman" panose="02020603050405020304" pitchFamily="18" charset="0"/>
                <a:cs typeface="Times New Roman" panose="02020603050405020304" pitchFamily="18" charset="0"/>
              </a:rPr>
            </a:br>
            <a:br>
              <a:rPr lang="el-GR" sz="2800" b="1" dirty="0">
                <a:solidFill>
                  <a:schemeClr val="accent2">
                    <a:lumMod val="75000"/>
                  </a:schemeClr>
                </a:solidFill>
                <a:latin typeface="Calibri" pitchFamily="34" charset="0"/>
                <a:cs typeface="Calibri" pitchFamily="34" charset="0"/>
              </a:rPr>
            </a:br>
            <a:endParaRPr lang="el-GR" sz="2400" b="1" dirty="0">
              <a:solidFill>
                <a:schemeClr val="accent2">
                  <a:lumMod val="75000"/>
                </a:schemeClr>
              </a:solidFill>
              <a:latin typeface="Calibri" pitchFamily="34" charset="0"/>
              <a:cs typeface="Calibri" pitchFamily="34" charset="0"/>
            </a:endParaRPr>
          </a:p>
        </p:txBody>
      </p:sp>
      <p:sp>
        <p:nvSpPr>
          <p:cNvPr id="6" name="Content Placeholder 3">
            <a:extLst>
              <a:ext uri="{FF2B5EF4-FFF2-40B4-BE49-F238E27FC236}">
                <a16:creationId xmlns:a16="http://schemas.microsoft.com/office/drawing/2014/main" id="{4528DFDF-A6C1-D408-9719-DEE1DCA3F335}"/>
              </a:ext>
            </a:extLst>
          </p:cNvPr>
          <p:cNvSpPr>
            <a:spLocks noGrp="1"/>
          </p:cNvSpPr>
          <p:nvPr>
            <p:ph sz="quarter" idx="1"/>
          </p:nvPr>
        </p:nvSpPr>
        <p:spPr>
          <a:xfrm>
            <a:off x="107504" y="1556792"/>
            <a:ext cx="8928992" cy="5301208"/>
          </a:xfrm>
        </p:spPr>
        <p:txBody>
          <a:bodyPr>
            <a:normAutofit/>
          </a:bodyPr>
          <a:lstStyle/>
          <a:p>
            <a:pPr marL="0" indent="0" algn="just">
              <a:buClrTx/>
              <a:buNone/>
            </a:pPr>
            <a:r>
              <a:rPr lang="el-GR" sz="2000" b="1" u="sng" dirty="0"/>
              <a:t>Πότε καταβάλλω τα αντισταθμίσματα</a:t>
            </a:r>
            <a:r>
              <a:rPr lang="en-US" sz="2000" b="1" u="sng" dirty="0"/>
              <a:t>;</a:t>
            </a:r>
            <a:endParaRPr lang="el-GR" sz="2000" b="1" u="sng" dirty="0"/>
          </a:p>
          <a:p>
            <a:pPr marL="0" indent="0" algn="just">
              <a:buClrTx/>
              <a:buNone/>
            </a:pPr>
            <a:endParaRPr lang="el-GR" sz="1000" b="1" u="sng" dirty="0"/>
          </a:p>
          <a:p>
            <a:pPr algn="just">
              <a:buClrTx/>
              <a:buFont typeface="Wingdings" panose="05000000000000000000" pitchFamily="2" charset="2"/>
              <a:buChar char="Ø"/>
            </a:pPr>
            <a:r>
              <a:rPr lang="el-GR" sz="1800" dirty="0"/>
              <a:t>Μετά την εξέταση της αίτησης από την Πολεοδομική Αρχή, και τη λήψη απόφασης για έγκριση της αίτησης, η Πολεοδομική Αρχή θα ενημερώνει τον αιτητή για καταβολή του απαιτούμενου ποσού σε Ειδικό Ταμείο του ΚΟΑΓ, αφού το ποσό υπολογισθεί από την Αρχή, και αφού αφαιρεθεί το 10% του αντισταθμίσματος, για να καταβληθεί στο Ταμείο του οικείου Επαρχιακού Οργανισμού Αυτοδιοίκησης για την κάλυψη του διοικητικού φόρτου </a:t>
            </a:r>
          </a:p>
          <a:p>
            <a:pPr algn="just">
              <a:buClrTx/>
              <a:buFont typeface="Wingdings" panose="05000000000000000000" pitchFamily="2" charset="2"/>
              <a:buChar char="Ø"/>
            </a:pPr>
            <a:endParaRPr lang="el-GR" sz="1000" dirty="0"/>
          </a:p>
          <a:p>
            <a:pPr algn="just">
              <a:buClrTx/>
              <a:buFont typeface="Wingdings" panose="05000000000000000000" pitchFamily="2" charset="2"/>
              <a:buChar char="Ø"/>
            </a:pPr>
            <a:r>
              <a:rPr lang="el-GR" sz="1800" dirty="0"/>
              <a:t>Ο αιτητής καταβάλλει και τα δύο αυτά απαιτούμενα ποσά πριν τη χορήγηση της πολεοδομικής άδειας, πρώτα το 10% του αντισταθμίσματος στο Ταμείο του οικείου ΕΟΑ,  και το υπόλοιπο απαιτούμενο στο Ειδικό Ταμείο του ΚΟΑΓ για την Προσιτή Στέγη, και τέλος υποβάλλει τη σχετική απόδειξη στην Πολεοδομική Αρχή, ώστε να είναι δυνατή η χορήγηση της πολεοδομικής άδειας</a:t>
            </a:r>
          </a:p>
          <a:p>
            <a:pPr algn="just">
              <a:buClrTx/>
              <a:buFont typeface="Wingdings" panose="05000000000000000000" pitchFamily="2" charset="2"/>
              <a:buChar char="Ø"/>
            </a:pPr>
            <a:endParaRPr lang="en-US" sz="1800" dirty="0"/>
          </a:p>
        </p:txBody>
      </p:sp>
    </p:spTree>
    <p:extLst>
      <p:ext uri="{BB962C8B-B14F-4D97-AF65-F5344CB8AC3E}">
        <p14:creationId xmlns:p14="http://schemas.microsoft.com/office/powerpoint/2010/main" val="2076290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272C59-218C-31A2-348E-C58901EE7EB8}"/>
              </a:ext>
            </a:extLst>
          </p:cNvPr>
          <p:cNvSpPr>
            <a:spLocks noGrp="1"/>
          </p:cNvSpPr>
          <p:nvPr>
            <p:ph type="title"/>
          </p:nvPr>
        </p:nvSpPr>
        <p:spPr>
          <a:xfrm>
            <a:off x="179512" y="0"/>
            <a:ext cx="8856984" cy="1268760"/>
          </a:xfrm>
        </p:spPr>
        <p:txBody>
          <a:bodyPr>
            <a:noAutofit/>
          </a:bodyPr>
          <a:lstStyle/>
          <a:p>
            <a:pPr algn="ct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r>
              <a:rPr lang="el-GR" sz="2000" b="1" dirty="0">
                <a:solidFill>
                  <a:schemeClr val="accent2">
                    <a:lumMod val="75000"/>
                  </a:schemeClr>
                </a:solidFill>
                <a:latin typeface="Calibri" pitchFamily="34" charset="0"/>
                <a:cs typeface="Calibri" pitchFamily="34" charset="0"/>
              </a:rPr>
              <a:t>ΓΕΝΙΚΕΣ ΔΙΕΥΚΡΙΝΙΣΕΙΣ και ΣΥΧΝΕΣ ΕΡΩΤΗΣΕΙΣ</a:t>
            </a:r>
            <a:b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br>
            <a:br>
              <a:rPr lang="el-GR" sz="2400" dirty="0">
                <a:effectLst/>
                <a:latin typeface="Arial" panose="020B0604020202020204" pitchFamily="34" charset="0"/>
                <a:ea typeface="Times New Roman" panose="02020603050405020304" pitchFamily="18" charset="0"/>
                <a:cs typeface="Times New Roman" panose="02020603050405020304" pitchFamily="18" charset="0"/>
              </a:rPr>
            </a:br>
            <a:br>
              <a:rPr lang="el-GR" sz="2800" b="1" dirty="0">
                <a:solidFill>
                  <a:schemeClr val="accent2">
                    <a:lumMod val="75000"/>
                  </a:schemeClr>
                </a:solidFill>
                <a:latin typeface="Calibri" pitchFamily="34" charset="0"/>
                <a:cs typeface="Calibri" pitchFamily="34" charset="0"/>
              </a:rPr>
            </a:br>
            <a:endParaRPr lang="el-GR" sz="2400" b="1" dirty="0">
              <a:solidFill>
                <a:schemeClr val="accent2">
                  <a:lumMod val="75000"/>
                </a:schemeClr>
              </a:solidFill>
              <a:latin typeface="Calibri" pitchFamily="34" charset="0"/>
              <a:cs typeface="Calibri" pitchFamily="34" charset="0"/>
            </a:endParaRPr>
          </a:p>
        </p:txBody>
      </p:sp>
      <p:sp>
        <p:nvSpPr>
          <p:cNvPr id="6" name="Content Placeholder 3">
            <a:extLst>
              <a:ext uri="{FF2B5EF4-FFF2-40B4-BE49-F238E27FC236}">
                <a16:creationId xmlns:a16="http://schemas.microsoft.com/office/drawing/2014/main" id="{4528DFDF-A6C1-D408-9719-DEE1DCA3F335}"/>
              </a:ext>
            </a:extLst>
          </p:cNvPr>
          <p:cNvSpPr>
            <a:spLocks noGrp="1"/>
          </p:cNvSpPr>
          <p:nvPr>
            <p:ph sz="quarter" idx="1"/>
          </p:nvPr>
        </p:nvSpPr>
        <p:spPr>
          <a:xfrm>
            <a:off x="107504" y="1556792"/>
            <a:ext cx="8928992" cy="5301208"/>
          </a:xfrm>
        </p:spPr>
        <p:txBody>
          <a:bodyPr>
            <a:normAutofit/>
          </a:bodyPr>
          <a:lstStyle/>
          <a:p>
            <a:pPr marL="0" indent="0" algn="just">
              <a:buClrTx/>
              <a:buNone/>
            </a:pPr>
            <a:r>
              <a:rPr lang="el-GR" sz="2000" b="1" u="sng" dirty="0"/>
              <a:t>Ποια θα είναι η ισχύς της άδειας με βάση το Σχέδιο</a:t>
            </a:r>
            <a:r>
              <a:rPr lang="en-US" sz="2000" b="1" u="sng" dirty="0"/>
              <a:t>;</a:t>
            </a:r>
            <a:endParaRPr lang="el-GR" sz="2000" b="1" u="sng" dirty="0"/>
          </a:p>
          <a:p>
            <a:pPr marL="0" indent="0" algn="just">
              <a:buClrTx/>
              <a:buNone/>
            </a:pPr>
            <a:endParaRPr lang="el-GR" sz="1000" b="1" u="sng" dirty="0"/>
          </a:p>
          <a:p>
            <a:pPr algn="just">
              <a:buClrTx/>
              <a:buFont typeface="Wingdings" panose="05000000000000000000" pitchFamily="2" charset="2"/>
              <a:buChar char="Ø"/>
            </a:pPr>
            <a:r>
              <a:rPr lang="el-GR" sz="1800" dirty="0"/>
              <a:t>Βασικός στόχος του Σχεδίου είναι η έκδοση Πιστοποιητικών Έγκρισης και Τίτλων Ιδιοκτησίας. Κατά συνέπεια, η ισχύς της πολεοδομικής άδειας θα είναι περιορισμένη, ανάλογα με την κρίση της Πολεοδομικής Αρχής και την κατηγορία της ανάπτυξης, και αυτή δεν θα επιδέχεται οποιασδήποτε παράτασης ισχύος, εκτός αν οι εργασίες είναι σε ενεργό εκτέλεση και δεν έχουν ολοκληρωθεί ή/και βρίσκονται σε μη αναστρέψιμο βαθμό (στις περιπτώσεις απαίτησης για αλλαγή υφιστάμενων υλικών), ή σε εξαιρετικές περιπτώσεις (λόγοι υγείας)</a:t>
            </a:r>
          </a:p>
          <a:p>
            <a:pPr algn="just">
              <a:buClrTx/>
              <a:buFont typeface="Wingdings" panose="05000000000000000000" pitchFamily="2" charset="2"/>
              <a:buChar char="Ø"/>
            </a:pPr>
            <a:endParaRPr lang="el-GR" sz="1800" dirty="0"/>
          </a:p>
          <a:p>
            <a:pPr marL="0" indent="0" algn="just">
              <a:buClrTx/>
              <a:buNone/>
            </a:pPr>
            <a:r>
              <a:rPr lang="el-GR" sz="2000" b="1" u="sng" dirty="0">
                <a:effectLst/>
                <a:ea typeface="Times New Roman" panose="02020603050405020304" pitchFamily="18" charset="0"/>
              </a:rPr>
              <a:t>Πότε πρέπει να καταθέσω την αίτηση για άδεια οικοδομής;</a:t>
            </a:r>
          </a:p>
          <a:p>
            <a:pPr marL="0" indent="0" algn="just">
              <a:buClrTx/>
              <a:buNone/>
            </a:pPr>
            <a:endParaRPr lang="el-GR" sz="1000" b="1" u="sng" dirty="0"/>
          </a:p>
          <a:p>
            <a:pPr algn="just">
              <a:buClrTx/>
              <a:buFont typeface="Wingdings" panose="05000000000000000000" pitchFamily="2" charset="2"/>
              <a:buChar char="Ø"/>
            </a:pPr>
            <a:r>
              <a:rPr lang="el-GR" sz="1800" dirty="0"/>
              <a:t>Για επίτευξη του πιο πάνω στόχου (έκδοση Πιστοποιητικών Έγκρισης και Τίτλων Ιδιοκτησίας), συστήνεται στις Πολεοδομικές Αρχές να θέτουν όρο για υποβολή αίτησης στην Αρμόδια Αρχή για έκδοση άδειας οικοδομής το αργότερο εντός δύο ή τριών μηνών από την ημερομηνία χορήγησης της πολεοδομικής άδειας, ειδάλλως αυτή θα καθίσταται ανενεργός.</a:t>
            </a:r>
            <a:endParaRPr lang="el-GR" sz="1000" dirty="0"/>
          </a:p>
          <a:p>
            <a:pPr algn="just">
              <a:buClrTx/>
              <a:buFont typeface="Wingdings" panose="05000000000000000000" pitchFamily="2" charset="2"/>
              <a:buChar char="Ø"/>
            </a:pPr>
            <a:endParaRPr lang="en-US" sz="1800" dirty="0"/>
          </a:p>
        </p:txBody>
      </p:sp>
    </p:spTree>
    <p:extLst>
      <p:ext uri="{BB962C8B-B14F-4D97-AF65-F5344CB8AC3E}">
        <p14:creationId xmlns:p14="http://schemas.microsoft.com/office/powerpoint/2010/main" val="700778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eksofullo TSL.jpg"/>
          <p:cNvPicPr>
            <a:picLocks noChangeAspect="1" noChangeArrowheads="1"/>
          </p:cNvPicPr>
          <p:nvPr/>
        </p:nvPicPr>
        <p:blipFill>
          <a:blip r:embed="rId2" cstate="print">
            <a:lum bright="20000"/>
          </a:blip>
          <a:srcRect/>
          <a:stretch>
            <a:fillRect/>
          </a:stretch>
        </p:blipFill>
        <p:spPr bwMode="auto">
          <a:xfrm>
            <a:off x="5940152" y="3573016"/>
            <a:ext cx="2520280" cy="1440160"/>
          </a:xfrm>
          <a:prstGeom prst="rect">
            <a:avLst/>
          </a:prstGeom>
          <a:noFill/>
          <a:ln w="9525">
            <a:noFill/>
            <a:miter lim="800000"/>
            <a:headEnd/>
            <a:tailEnd/>
          </a:ln>
        </p:spPr>
      </p:pic>
      <p:sp>
        <p:nvSpPr>
          <p:cNvPr id="5" name="Rectangle 4"/>
          <p:cNvSpPr/>
          <p:nvPr/>
        </p:nvSpPr>
        <p:spPr>
          <a:xfrm>
            <a:off x="5940152" y="5301208"/>
            <a:ext cx="2664296" cy="400110"/>
          </a:xfrm>
          <a:prstGeom prst="rect">
            <a:avLst/>
          </a:prstGeom>
        </p:spPr>
        <p:txBody>
          <a:bodyPr wrap="square">
            <a:spAutoFit/>
          </a:bodyPr>
          <a:lstStyle/>
          <a:p>
            <a:r>
              <a:rPr lang="en-US" sz="2000" b="1" dirty="0">
                <a:solidFill>
                  <a:srgbClr val="002060"/>
                </a:solidFill>
              </a:rPr>
              <a:t>www.moi.gov.cy/tph</a:t>
            </a:r>
            <a:endParaRPr lang="el-GR" sz="2000" b="1" dirty="0">
              <a:solidFill>
                <a:srgbClr val="002060"/>
              </a:solidFill>
            </a:endParaRPr>
          </a:p>
        </p:txBody>
      </p:sp>
      <p:sp>
        <p:nvSpPr>
          <p:cNvPr id="2" name="Title 1">
            <a:extLst>
              <a:ext uri="{FF2B5EF4-FFF2-40B4-BE49-F238E27FC236}">
                <a16:creationId xmlns:a16="http://schemas.microsoft.com/office/drawing/2014/main" id="{547A468C-6B9D-52EE-5E3F-CB5C50E94165}"/>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97238702-75F6-A9DC-41BA-CEFBC765DC43}"/>
              </a:ext>
            </a:extLst>
          </p:cNvPr>
          <p:cNvSpPr>
            <a:spLocks noGrp="1"/>
          </p:cNvSpPr>
          <p:nvPr>
            <p:ph sz="quarter" idx="1"/>
          </p:nvPr>
        </p:nvSpPr>
        <p:spPr>
          <a:xfrm>
            <a:off x="179513" y="1589567"/>
            <a:ext cx="4536504" cy="4572000"/>
          </a:xfrm>
        </p:spPr>
        <p:txBody>
          <a:bodyPr>
            <a:normAutofit/>
          </a:bodyPr>
          <a:lstStyle/>
          <a:p>
            <a:pPr marL="0" indent="0" algn="just">
              <a:buNone/>
            </a:pPr>
            <a:endParaRPr lang="en-GB" sz="2000" b="1" u="sng" dirty="0">
              <a:solidFill>
                <a:schemeClr val="accent6">
                  <a:lumMod val="50000"/>
                </a:schemeClr>
              </a:solidFill>
            </a:endParaRPr>
          </a:p>
        </p:txBody>
      </p:sp>
      <p:sp>
        <p:nvSpPr>
          <p:cNvPr id="6" name="Content Placeholder 5">
            <a:extLst>
              <a:ext uri="{FF2B5EF4-FFF2-40B4-BE49-F238E27FC236}">
                <a16:creationId xmlns:a16="http://schemas.microsoft.com/office/drawing/2014/main" id="{0620C7AE-ABDC-A8F2-7DC2-6B81FDE527E0}"/>
              </a:ext>
            </a:extLst>
          </p:cNvPr>
          <p:cNvSpPr>
            <a:spLocks noGrp="1"/>
          </p:cNvSpPr>
          <p:nvPr>
            <p:ph sz="quarter" idx="2"/>
          </p:nvPr>
        </p:nvSpPr>
        <p:spPr>
          <a:xfrm>
            <a:off x="5292080" y="1589566"/>
            <a:ext cx="3439021" cy="4863769"/>
          </a:xfrm>
        </p:spPr>
        <p:txBody>
          <a:bodyPr/>
          <a:lstStyle/>
          <a:p>
            <a:pPr marL="0" indent="0">
              <a:buNone/>
            </a:pPr>
            <a:endParaRPr lang="en-GB" dirty="0"/>
          </a:p>
        </p:txBody>
      </p:sp>
    </p:spTree>
    <p:extLst>
      <p:ext uri="{BB962C8B-B14F-4D97-AF65-F5344CB8AC3E}">
        <p14:creationId xmlns:p14="http://schemas.microsoft.com/office/powerpoint/2010/main" val="126080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9AA67B-6296-73AC-6502-F4C6D7D8DE8F}"/>
              </a:ext>
            </a:extLst>
          </p:cNvPr>
          <p:cNvPicPr>
            <a:picLocks noChangeAspect="1"/>
          </p:cNvPicPr>
          <p:nvPr/>
        </p:nvPicPr>
        <p:blipFill>
          <a:blip r:embed="rId2"/>
          <a:stretch>
            <a:fillRect/>
          </a:stretch>
        </p:blipFill>
        <p:spPr>
          <a:xfrm>
            <a:off x="0" y="196036"/>
            <a:ext cx="9144000" cy="6465928"/>
          </a:xfrm>
          <a:prstGeom prst="rect">
            <a:avLst/>
          </a:prstGeom>
        </p:spPr>
      </p:pic>
    </p:spTree>
    <p:extLst>
      <p:ext uri="{BB962C8B-B14F-4D97-AF65-F5344CB8AC3E}">
        <p14:creationId xmlns:p14="http://schemas.microsoft.com/office/powerpoint/2010/main" val="1181257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BC9493-4B5A-7956-C6A1-FF3FF2CE14C5}"/>
              </a:ext>
            </a:extLst>
          </p:cNvPr>
          <p:cNvPicPr>
            <a:picLocks noChangeAspect="1"/>
          </p:cNvPicPr>
          <p:nvPr/>
        </p:nvPicPr>
        <p:blipFill>
          <a:blip r:embed="rId2"/>
          <a:stretch>
            <a:fillRect/>
          </a:stretch>
        </p:blipFill>
        <p:spPr>
          <a:xfrm>
            <a:off x="0" y="196036"/>
            <a:ext cx="9144000" cy="6465928"/>
          </a:xfrm>
          <a:prstGeom prst="rect">
            <a:avLst/>
          </a:prstGeom>
        </p:spPr>
      </p:pic>
    </p:spTree>
    <p:extLst>
      <p:ext uri="{BB962C8B-B14F-4D97-AF65-F5344CB8AC3E}">
        <p14:creationId xmlns:p14="http://schemas.microsoft.com/office/powerpoint/2010/main" val="65204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F57F-801E-BBA0-3920-A7EBAB046291}"/>
              </a:ext>
            </a:extLst>
          </p:cNvPr>
          <p:cNvSpPr>
            <a:spLocks noGrp="1"/>
          </p:cNvSpPr>
          <p:nvPr>
            <p:ph type="title"/>
          </p:nvPr>
        </p:nvSpPr>
        <p:spPr/>
        <p:txBody>
          <a:bodyPr>
            <a:normAutofit/>
          </a:bodyPr>
          <a:lstStyle/>
          <a:p>
            <a:pPr algn="ctr"/>
            <a:r>
              <a:rPr lang="el-GR" sz="2400" b="1" dirty="0">
                <a:solidFill>
                  <a:schemeClr val="accent2">
                    <a:lumMod val="75000"/>
                  </a:schemeClr>
                </a:solidFill>
                <a:latin typeface="Calibri" pitchFamily="34" charset="0"/>
                <a:cs typeface="Calibri" pitchFamily="34" charset="0"/>
              </a:rPr>
              <a:t>ΣΚΟΠΟΣ ΤΟΥ ΣΧΕΔΙΟΥ ΠΟΛΕΟΔΟΜΙΚΗΣ ΑΜΝΗΣΤΙΑΣ</a:t>
            </a:r>
            <a:endParaRPr lang="en-GB" sz="2400" dirty="0"/>
          </a:p>
        </p:txBody>
      </p:sp>
      <p:sp>
        <p:nvSpPr>
          <p:cNvPr id="4" name="Content Placeholder 3">
            <a:extLst>
              <a:ext uri="{FF2B5EF4-FFF2-40B4-BE49-F238E27FC236}">
                <a16:creationId xmlns:a16="http://schemas.microsoft.com/office/drawing/2014/main" id="{7CB93D6A-8C4B-9BC5-A758-F48143340765}"/>
              </a:ext>
            </a:extLst>
          </p:cNvPr>
          <p:cNvSpPr>
            <a:spLocks noGrp="1"/>
          </p:cNvSpPr>
          <p:nvPr>
            <p:ph sz="quarter" idx="1"/>
          </p:nvPr>
        </p:nvSpPr>
        <p:spPr>
          <a:xfrm>
            <a:off x="107504" y="1600200"/>
            <a:ext cx="8784976" cy="5257800"/>
          </a:xfrm>
        </p:spPr>
        <p:txBody>
          <a:bodyPr>
            <a:normAutofit/>
          </a:bodyPr>
          <a:lstStyle/>
          <a:p>
            <a:pPr marL="0" indent="0" algn="just">
              <a:buNone/>
            </a:pPr>
            <a:r>
              <a:rPr lang="el-GR" sz="1600" dirty="0">
                <a:latin typeface="Arial" panose="020B0604020202020204" pitchFamily="34" charset="0"/>
                <a:ea typeface="Calibri" panose="020F0502020204030204" pitchFamily="34" charset="0"/>
                <a:cs typeface="Arial" panose="020B0604020202020204" pitchFamily="34" charset="0"/>
              </a:rPr>
              <a:t>Πέραν του βασικού σ</a:t>
            </a:r>
            <a:r>
              <a:rPr lang="el-GR" sz="1600" dirty="0">
                <a:effectLst/>
                <a:latin typeface="Arial" panose="020B0604020202020204" pitchFamily="34" charset="0"/>
                <a:ea typeface="Calibri" panose="020F0502020204030204" pitchFamily="34" charset="0"/>
                <a:cs typeface="Arial" panose="020B0604020202020204" pitchFamily="34" charset="0"/>
              </a:rPr>
              <a:t>κοπού του Σχεδίου Πολεοδομικής Αμνηστίας για εξασφάλιση Τίτλων Ιδιοκτησίας, παράλληλα  το Σχέδιο αναμένεται να συμβάλει </a:t>
            </a:r>
            <a:r>
              <a:rPr lang="el-GR" sz="1600" u="sng" dirty="0">
                <a:effectLst/>
                <a:latin typeface="Arial" panose="020B0604020202020204" pitchFamily="34" charset="0"/>
                <a:ea typeface="Calibri" panose="020F0502020204030204" pitchFamily="34" charset="0"/>
                <a:cs typeface="Arial" panose="020B0604020202020204" pitchFamily="34" charset="0"/>
              </a:rPr>
              <a:t>στη βελτίωση του περιβάλλοντος χώρου αυθαίρετων αναπτύξεων,</a:t>
            </a:r>
            <a:r>
              <a:rPr lang="el-GR" sz="1600" dirty="0">
                <a:effectLst/>
                <a:latin typeface="Arial" panose="020B0604020202020204" pitchFamily="34" charset="0"/>
                <a:ea typeface="Calibri" panose="020F0502020204030204" pitchFamily="34" charset="0"/>
                <a:cs typeface="Arial" panose="020B0604020202020204" pitchFamily="34" charset="0"/>
              </a:rPr>
              <a:t> </a:t>
            </a:r>
            <a:r>
              <a:rPr lang="el-GR" sz="1600" dirty="0">
                <a:latin typeface="Arial" panose="020B0604020202020204" pitchFamily="34" charset="0"/>
                <a:ea typeface="Calibri" panose="020F0502020204030204" pitchFamily="34" charset="0"/>
                <a:cs typeface="Arial" panose="020B0604020202020204" pitchFamily="34" charset="0"/>
              </a:rPr>
              <a:t>με επιβολή όρων για αναβάθμιση υλικών, ή ακόμη και κατεδάφιση κάποιων εκ των αυθαίρετων κατασκευών (με παράλληλη έγκριση άλλων αυθαίρετων), καθώς και στην </a:t>
            </a:r>
            <a:r>
              <a:rPr lang="el-GR" sz="1600" dirty="0">
                <a:effectLst/>
                <a:latin typeface="Arial" panose="020B0604020202020204" pitchFamily="34" charset="0"/>
                <a:ea typeface="Calibri" panose="020F0502020204030204" pitchFamily="34" charset="0"/>
                <a:cs typeface="Arial" panose="020B0604020202020204" pitchFamily="34" charset="0"/>
              </a:rPr>
              <a:t>ενίσχυση των Ταμείων για Προσιτή Στέγη, </a:t>
            </a:r>
            <a:r>
              <a:rPr lang="el-GR" sz="1600" u="sng" dirty="0">
                <a:effectLst/>
                <a:latin typeface="Arial" panose="020B0604020202020204" pitchFamily="34" charset="0"/>
                <a:ea typeface="Calibri" panose="020F0502020204030204" pitchFamily="34" charset="0"/>
                <a:cs typeface="Arial" panose="020B0604020202020204" pitchFamily="34" charset="0"/>
              </a:rPr>
              <a:t>προς όφελος του συνόλου των πολιτών και της κοινωνίας</a:t>
            </a:r>
          </a:p>
          <a:p>
            <a:pPr marL="0" indent="0" algn="just">
              <a:buNone/>
            </a:pPr>
            <a:endParaRPr lang="el-GR" sz="1600" u="sng"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l-GR" sz="1600" b="1" u="sng" dirty="0">
                <a:latin typeface="Arial" panose="020B0604020202020204" pitchFamily="34" charset="0"/>
                <a:ea typeface="Times New Roman" panose="02020603050405020304" pitchFamily="18" charset="0"/>
                <a:cs typeface="Arial" panose="020B0604020202020204" pitchFamily="34" charset="0"/>
              </a:rPr>
              <a:t>Βασική Προϋπόθεση για Έγκριση</a:t>
            </a:r>
            <a:r>
              <a:rPr lang="el-GR" sz="1600" dirty="0">
                <a:latin typeface="Arial" panose="020B0604020202020204" pitchFamily="34" charset="0"/>
                <a:ea typeface="Times New Roman" panose="02020603050405020304" pitchFamily="18" charset="0"/>
                <a:cs typeface="Arial" panose="020B0604020202020204" pitchFamily="34" charset="0"/>
              </a:rPr>
              <a:t>: Οι επεκτάσεις και οι κανονιστικές αποκλίσεις να αξιολογηθούν από τις Πολεοδομικές Αρχές ότι </a:t>
            </a:r>
            <a:r>
              <a:rPr lang="el-GR" sz="1600" dirty="0">
                <a:effectLst/>
                <a:latin typeface="Arial" panose="020B0604020202020204" pitchFamily="34" charset="0"/>
                <a:ea typeface="Times New Roman" panose="02020603050405020304" pitchFamily="18" charset="0"/>
                <a:cs typeface="Arial" panose="020B0604020202020204" pitchFamily="34" charset="0"/>
              </a:rPr>
              <a:t>είναι τέτοιας κλίμακας και φύσης  </a:t>
            </a:r>
            <a:r>
              <a:rPr lang="el-GR" sz="1600" u="sng" dirty="0">
                <a:effectLst/>
                <a:latin typeface="Arial" panose="020B0604020202020204" pitchFamily="34" charset="0"/>
                <a:ea typeface="Times New Roman" panose="02020603050405020304" pitchFamily="18" charset="0"/>
                <a:cs typeface="Arial" panose="020B0604020202020204" pitchFamily="34" charset="0"/>
              </a:rPr>
              <a:t>ώστε να μην επηρεάζουν ουσιωδώς το περιβάλλον και τη φυσιογνωμία της περιοχής, ούτε τις ανέσεις των περιοίκων</a:t>
            </a:r>
          </a:p>
          <a:p>
            <a:pPr marL="0" indent="0" algn="just">
              <a:buNone/>
            </a:pPr>
            <a:endParaRPr lang="el-GR" sz="1600" b="1" spc="-1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r>
              <a:rPr lang="el-GR" sz="1600" b="1" u="sng" spc="-10" dirty="0">
                <a:effectLst/>
                <a:latin typeface="Arial" panose="020B0604020202020204" pitchFamily="34" charset="0"/>
                <a:ea typeface="Times New Roman" panose="02020603050405020304" pitchFamily="18" charset="0"/>
                <a:cs typeface="Arial" panose="020B0604020202020204" pitchFamily="34" charset="0"/>
              </a:rPr>
              <a:t>Επηρεασμός των Ανέσεων </a:t>
            </a:r>
            <a:r>
              <a:rPr lang="el-GR" sz="1600" b="1" u="sng"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Περιοχής (Ερμηνεία Όρων Σχεδίων Ανάπτυξης)</a:t>
            </a:r>
            <a:r>
              <a:rPr lang="el-GR"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Σημαίνει το δυσμενή επηρεασμό των συνθηκών διαβίωσης των ατόμων που κατοικούν, εργάζονται ή παραθερίζουν σε μια περιοχή </a:t>
            </a:r>
            <a:r>
              <a:rPr lang="el-GR" sz="1600" u="sng"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ή το δυσμενή επηρεασμό παρακείμενης χρήσης</a:t>
            </a:r>
            <a:r>
              <a:rPr lang="el-GR"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l-GR"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ω</a:t>
            </a:r>
            <a:r>
              <a:rPr lang="el-GR" sz="1600" spc="-10" dirty="0">
                <a:solidFill>
                  <a:srgbClr val="000000"/>
                </a:solidFill>
                <a:latin typeface="Arial" panose="020B0604020202020204" pitchFamily="34" charset="0"/>
                <a:ea typeface="Times New Roman" panose="02020603050405020304" pitchFamily="18" charset="0"/>
                <a:cs typeface="Arial" panose="020B0604020202020204" pitchFamily="34" charset="0"/>
              </a:rPr>
              <a:t>ς </a:t>
            </a:r>
            <a:r>
              <a:rPr lang="el-GR"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αποτέλεσμα της </a:t>
            </a:r>
            <a:r>
              <a:rPr lang="el-GR" sz="1600" spc="-1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δημιoυργίας</a:t>
            </a:r>
            <a:r>
              <a:rPr lang="el-GR" sz="1600"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l-GR" sz="1600" u="sng" spc="-1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ή αισθητικού, κοινωνικού, πολιτιστικού ή άλλου υποβιβασμού του φυσικού και δομημένου περιβάλλοντος</a:t>
            </a:r>
            <a:endParaRPr lang="en-CY" sz="1600" u="sng"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el-GR" sz="16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3989747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E139B7-E2FC-7E0D-0E66-BA222ED3601B}"/>
              </a:ext>
            </a:extLst>
          </p:cNvPr>
          <p:cNvPicPr>
            <a:picLocks noChangeAspect="1"/>
          </p:cNvPicPr>
          <p:nvPr/>
        </p:nvPicPr>
        <p:blipFill>
          <a:blip r:embed="rId2"/>
          <a:stretch>
            <a:fillRect/>
          </a:stretch>
        </p:blipFill>
        <p:spPr>
          <a:xfrm>
            <a:off x="0" y="196036"/>
            <a:ext cx="9144000" cy="6465928"/>
          </a:xfrm>
          <a:prstGeom prst="rect">
            <a:avLst/>
          </a:prstGeom>
        </p:spPr>
      </p:pic>
    </p:spTree>
    <p:extLst>
      <p:ext uri="{BB962C8B-B14F-4D97-AF65-F5344CB8AC3E}">
        <p14:creationId xmlns:p14="http://schemas.microsoft.com/office/powerpoint/2010/main" val="1323531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2C9E70-44D3-D239-1A8D-2603C7F16811}"/>
              </a:ext>
            </a:extLst>
          </p:cNvPr>
          <p:cNvPicPr>
            <a:picLocks noChangeAspect="1"/>
          </p:cNvPicPr>
          <p:nvPr/>
        </p:nvPicPr>
        <p:blipFill>
          <a:blip r:embed="rId2"/>
          <a:stretch>
            <a:fillRect/>
          </a:stretch>
        </p:blipFill>
        <p:spPr>
          <a:xfrm>
            <a:off x="0" y="196036"/>
            <a:ext cx="9144000" cy="6465928"/>
          </a:xfrm>
          <a:prstGeom prst="rect">
            <a:avLst/>
          </a:prstGeom>
        </p:spPr>
      </p:pic>
    </p:spTree>
    <p:extLst>
      <p:ext uri="{BB962C8B-B14F-4D97-AF65-F5344CB8AC3E}">
        <p14:creationId xmlns:p14="http://schemas.microsoft.com/office/powerpoint/2010/main" val="4223892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1DA3E-9328-8AB6-AB44-B58A8B210333}"/>
              </a:ext>
            </a:extLst>
          </p:cNvPr>
          <p:cNvPicPr>
            <a:picLocks noChangeAspect="1"/>
          </p:cNvPicPr>
          <p:nvPr/>
        </p:nvPicPr>
        <p:blipFill>
          <a:blip r:embed="rId2"/>
          <a:stretch>
            <a:fillRect/>
          </a:stretch>
        </p:blipFill>
        <p:spPr>
          <a:xfrm>
            <a:off x="0" y="196036"/>
            <a:ext cx="9144000" cy="6465928"/>
          </a:xfrm>
          <a:prstGeom prst="rect">
            <a:avLst/>
          </a:prstGeom>
        </p:spPr>
      </p:pic>
    </p:spTree>
    <p:extLst>
      <p:ext uri="{BB962C8B-B14F-4D97-AF65-F5344CB8AC3E}">
        <p14:creationId xmlns:p14="http://schemas.microsoft.com/office/powerpoint/2010/main" val="2120730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556864-CD29-56D5-5160-28188B7A9D9C}"/>
              </a:ext>
            </a:extLst>
          </p:cNvPr>
          <p:cNvPicPr>
            <a:picLocks noChangeAspect="1"/>
          </p:cNvPicPr>
          <p:nvPr/>
        </p:nvPicPr>
        <p:blipFill>
          <a:blip r:embed="rId2"/>
          <a:stretch>
            <a:fillRect/>
          </a:stretch>
        </p:blipFill>
        <p:spPr>
          <a:xfrm>
            <a:off x="0" y="196036"/>
            <a:ext cx="9144000" cy="6465928"/>
          </a:xfrm>
          <a:prstGeom prst="rect">
            <a:avLst/>
          </a:prstGeom>
        </p:spPr>
      </p:pic>
    </p:spTree>
    <p:extLst>
      <p:ext uri="{BB962C8B-B14F-4D97-AF65-F5344CB8AC3E}">
        <p14:creationId xmlns:p14="http://schemas.microsoft.com/office/powerpoint/2010/main" val="1513192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72AC4E-8F3C-1B5D-9403-FB0D8B08C25C}"/>
              </a:ext>
            </a:extLst>
          </p:cNvPr>
          <p:cNvPicPr>
            <a:picLocks noChangeAspect="1"/>
          </p:cNvPicPr>
          <p:nvPr/>
        </p:nvPicPr>
        <p:blipFill>
          <a:blip r:embed="rId2"/>
          <a:stretch>
            <a:fillRect/>
          </a:stretch>
        </p:blipFill>
        <p:spPr>
          <a:xfrm>
            <a:off x="0" y="196036"/>
            <a:ext cx="9144000" cy="6465928"/>
          </a:xfrm>
          <a:prstGeom prst="rect">
            <a:avLst/>
          </a:prstGeom>
        </p:spPr>
      </p:pic>
    </p:spTree>
    <p:extLst>
      <p:ext uri="{BB962C8B-B14F-4D97-AF65-F5344CB8AC3E}">
        <p14:creationId xmlns:p14="http://schemas.microsoft.com/office/powerpoint/2010/main" val="1489592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34EE57-9F59-241F-3CCC-D9BBF3B25F0E}"/>
              </a:ext>
            </a:extLst>
          </p:cNvPr>
          <p:cNvPicPr>
            <a:picLocks noChangeAspect="1"/>
          </p:cNvPicPr>
          <p:nvPr/>
        </p:nvPicPr>
        <p:blipFill>
          <a:blip r:embed="rId2"/>
          <a:stretch>
            <a:fillRect/>
          </a:stretch>
        </p:blipFill>
        <p:spPr>
          <a:xfrm>
            <a:off x="0" y="196036"/>
            <a:ext cx="9144000" cy="6465928"/>
          </a:xfrm>
          <a:prstGeom prst="rect">
            <a:avLst/>
          </a:prstGeom>
        </p:spPr>
      </p:pic>
    </p:spTree>
    <p:extLst>
      <p:ext uri="{BB962C8B-B14F-4D97-AF65-F5344CB8AC3E}">
        <p14:creationId xmlns:p14="http://schemas.microsoft.com/office/powerpoint/2010/main" val="1502465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BB6749-DFE0-7489-952B-AF0D7FBF9C03}"/>
              </a:ext>
            </a:extLst>
          </p:cNvPr>
          <p:cNvPicPr>
            <a:picLocks noChangeAspect="1"/>
          </p:cNvPicPr>
          <p:nvPr/>
        </p:nvPicPr>
        <p:blipFill>
          <a:blip r:embed="rId2"/>
          <a:stretch>
            <a:fillRect/>
          </a:stretch>
        </p:blipFill>
        <p:spPr>
          <a:xfrm>
            <a:off x="0" y="196036"/>
            <a:ext cx="9144000" cy="6465928"/>
          </a:xfrm>
          <a:prstGeom prst="rect">
            <a:avLst/>
          </a:prstGeom>
        </p:spPr>
      </p:pic>
    </p:spTree>
    <p:extLst>
      <p:ext uri="{BB962C8B-B14F-4D97-AF65-F5344CB8AC3E}">
        <p14:creationId xmlns:p14="http://schemas.microsoft.com/office/powerpoint/2010/main" val="171316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E098-0695-47C3-AB88-DFEA4E7AE252}"/>
              </a:ext>
            </a:extLst>
          </p:cNvPr>
          <p:cNvSpPr>
            <a:spLocks noGrp="1"/>
          </p:cNvSpPr>
          <p:nvPr>
            <p:ph type="title"/>
          </p:nvPr>
        </p:nvSpPr>
        <p:spPr/>
        <p:txBody>
          <a:bodyPr>
            <a:normAutofit/>
          </a:bodyPr>
          <a:lstStyle/>
          <a:p>
            <a:r>
              <a:rPr lang="el-GR" sz="2400" b="1" dirty="0"/>
              <a:t>ΔΙΑΔΙΚΑΣΙΑ ΠΑΡΟΧΗΣ ΔΙΕΥΚΡΙΝΙΣΕΩΝ</a:t>
            </a:r>
            <a:endParaRPr lang="en-CY" sz="2400" dirty="0"/>
          </a:p>
        </p:txBody>
      </p:sp>
      <p:sp>
        <p:nvSpPr>
          <p:cNvPr id="4" name="Content Placeholder 3">
            <a:extLst>
              <a:ext uri="{FF2B5EF4-FFF2-40B4-BE49-F238E27FC236}">
                <a16:creationId xmlns:a16="http://schemas.microsoft.com/office/drawing/2014/main" id="{C7977427-B3F8-C1F7-00FA-880F685F76EE}"/>
              </a:ext>
            </a:extLst>
          </p:cNvPr>
          <p:cNvSpPr>
            <a:spLocks noGrp="1"/>
          </p:cNvSpPr>
          <p:nvPr>
            <p:ph sz="quarter" idx="1"/>
          </p:nvPr>
        </p:nvSpPr>
        <p:spPr>
          <a:xfrm>
            <a:off x="179512" y="1600200"/>
            <a:ext cx="8712968" cy="5029200"/>
          </a:xfrm>
        </p:spPr>
        <p:txBody>
          <a:bodyPr>
            <a:normAutofit fontScale="92500" lnSpcReduction="20000"/>
          </a:bodyPr>
          <a:lstStyle/>
          <a:p>
            <a:pPr algn="just">
              <a:lnSpc>
                <a:spcPct val="150000"/>
              </a:lnSpc>
            </a:pPr>
            <a:r>
              <a:rPr lang="el-GR" sz="1800" dirty="0">
                <a:latin typeface="Arial" panose="020B0604020202020204" pitchFamily="34" charset="0"/>
                <a:ea typeface="Times New Roman" panose="02020603050405020304" pitchFamily="18" charset="0"/>
                <a:cs typeface="Times New Roman" panose="02020603050405020304" pitchFamily="18" charset="0"/>
              </a:rPr>
              <a:t>Τα ερωτήματα από το κοινό και μελετητές, αλλά και τις Πολεοδομικές Αρχές που θα εφαρμόζουν το Σχέδιο (Επαρχιακοί Οργανισμοί Αυτοδιοίκησης- ΕΟΑ) θα αποστέλλονται στην ηλεκτρονική διεύθυνση του Τμήματος Πολεοδομίας και Οικήσεως </a:t>
            </a:r>
            <a:r>
              <a:rPr lang="en-GB" sz="1800" b="1" u="sng" dirty="0">
                <a:latin typeface="Arial" panose="020B0604020202020204" pitchFamily="34" charset="0"/>
                <a:ea typeface="Times New Roman" panose="02020603050405020304" pitchFamily="18" charset="0"/>
                <a:cs typeface="Times New Roman" panose="02020603050405020304" pitchFamily="18" charset="0"/>
                <a:hlinkClick r:id="rId2"/>
              </a:rPr>
              <a:t>centraltph@tph.moi.gov.cy</a:t>
            </a:r>
            <a:r>
              <a:rPr lang="el-GR" sz="1800" b="1" dirty="0">
                <a:latin typeface="Arial" panose="020B0604020202020204" pitchFamily="34" charset="0"/>
                <a:ea typeface="Times New Roman" panose="02020603050405020304" pitchFamily="18" charset="0"/>
                <a:cs typeface="Times New Roman" panose="02020603050405020304" pitchFamily="18" charset="0"/>
              </a:rPr>
              <a:t> </a:t>
            </a:r>
            <a:r>
              <a:rPr lang="el-GR" sz="1800" dirty="0">
                <a:latin typeface="Arial" panose="020B0604020202020204" pitchFamily="34" charset="0"/>
                <a:ea typeface="Times New Roman" panose="02020603050405020304" pitchFamily="18" charset="0"/>
                <a:cs typeface="Times New Roman" panose="02020603050405020304" pitchFamily="18" charset="0"/>
              </a:rPr>
              <a:t>και </a:t>
            </a:r>
            <a:r>
              <a:rPr lang="el-GR" sz="1800" u="sng" dirty="0">
                <a:latin typeface="Arial" panose="020B0604020202020204" pitchFamily="34" charset="0"/>
                <a:ea typeface="Times New Roman" panose="02020603050405020304" pitchFamily="18" charset="0"/>
                <a:cs typeface="Times New Roman" panose="02020603050405020304" pitchFamily="18" charset="0"/>
              </a:rPr>
              <a:t>θα απαντώνται εντός 3 εργάσιμων ημερών</a:t>
            </a:r>
          </a:p>
          <a:p>
            <a:pPr algn="just">
              <a:lnSpc>
                <a:spcPct val="150000"/>
              </a:lnSpc>
            </a:pPr>
            <a:r>
              <a:rPr lang="el-GR" sz="1800" dirty="0">
                <a:latin typeface="Arial" panose="020B0604020202020204" pitchFamily="34" charset="0"/>
                <a:ea typeface="Times New Roman" panose="02020603050405020304" pitchFamily="18" charset="0"/>
                <a:cs typeface="Times New Roman" panose="02020603050405020304" pitchFamily="18" charset="0"/>
              </a:rPr>
              <a:t>Σήμερα έχει αναρτηθεί στην ιστοσελίδα του Τμήματος Πολεοδομίας και Οικήσεως  έντυπο με </a:t>
            </a:r>
            <a:r>
              <a:rPr lang="el-GR" sz="1800" i="1" dirty="0">
                <a:latin typeface="Arial" panose="020B0604020202020204" pitchFamily="34" charset="0"/>
                <a:ea typeface="Times New Roman" panose="02020603050405020304" pitchFamily="18" charset="0"/>
                <a:cs typeface="Times New Roman" panose="02020603050405020304" pitchFamily="18" charset="0"/>
              </a:rPr>
              <a:t>Ερωτήσεις- Απαντήσεις,  </a:t>
            </a:r>
            <a:r>
              <a:rPr lang="el-GR" sz="1800" dirty="0">
                <a:latin typeface="Arial" panose="020B0604020202020204" pitchFamily="34" charset="0"/>
                <a:ea typeface="Times New Roman" panose="02020603050405020304" pitchFamily="18" charset="0"/>
                <a:cs typeface="Times New Roman" panose="02020603050405020304" pitchFamily="18" charset="0"/>
              </a:rPr>
              <a:t>το οποίο θα εμπλουτίζεται συνεχώς με τη συμβολή κοινού, μελετητών και Αρχών, μέσω των ερωτημάτων που θα υποβάλλονται και των διευκρινίσεων, που θα αναρτώνται ως πιο πάνω</a:t>
            </a:r>
          </a:p>
          <a:p>
            <a:pPr algn="just">
              <a:lnSpc>
                <a:spcPct val="150000"/>
              </a:lnSpc>
            </a:pPr>
            <a:r>
              <a:rPr lang="el-GR" sz="1800" dirty="0">
                <a:latin typeface="Arial" panose="020B0604020202020204" pitchFamily="34" charset="0"/>
                <a:ea typeface="Times New Roman" panose="02020603050405020304" pitchFamily="18" charset="0"/>
                <a:cs typeface="Times New Roman" panose="02020603050405020304" pitchFamily="18" charset="0"/>
              </a:rPr>
              <a:t>Επιπλέον, με βάση την Απόφαση του Υπουργικού Συμβουλίου, ο </a:t>
            </a:r>
            <a:r>
              <a:rPr lang="el-GR" sz="1800" dirty="0">
                <a:effectLst/>
                <a:latin typeface="Arial" panose="020B0604020202020204" pitchFamily="34" charset="0"/>
                <a:ea typeface="Times New Roman" panose="02020603050405020304" pitchFamily="18" charset="0"/>
                <a:cs typeface="Times New Roman" panose="02020603050405020304" pitchFamily="18" charset="0"/>
              </a:rPr>
              <a:t>Υπουργός Εσωτερικών δυνατόν να αποστέλλει Εγκυκλίους Οδηγίες προς διευκρίνιση των προνοιών του Σχεδίου Πολεοδομικής Αμνηστίας, ως άλλωστε προνοεί  η παράγραφος 14  του Διατάγματος Εκχώρησης Εξουσιών του 2024, και ώστε σε περίπτωση που με τις διευκρινίσεις προκύπτει ανάγκη για διαφοροποίηση κάποιων προνοιών του Σχεδίου, αυτή να δίδεται από τον Υπουργό</a:t>
            </a:r>
          </a:p>
          <a:p>
            <a:pPr marL="0" indent="0" algn="just">
              <a:lnSpc>
                <a:spcPct val="150000"/>
              </a:lnSpc>
              <a:buNone/>
            </a:pPr>
            <a:endParaRPr lang="el-GR" sz="18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50000"/>
              </a:lnSpc>
              <a:buNone/>
            </a:pPr>
            <a:endParaRPr lang="en-CY"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0" indent="0">
              <a:lnSpc>
                <a:spcPct val="150000"/>
              </a:lnSpc>
              <a:buNone/>
            </a:pPr>
            <a:endParaRPr lang="en-CY" sz="1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CY" dirty="0"/>
          </a:p>
        </p:txBody>
      </p:sp>
    </p:spTree>
    <p:extLst>
      <p:ext uri="{BB962C8B-B14F-4D97-AF65-F5344CB8AC3E}">
        <p14:creationId xmlns:p14="http://schemas.microsoft.com/office/powerpoint/2010/main" val="124449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9AA67B-6296-73AC-6502-F4C6D7D8DE8F}"/>
              </a:ext>
            </a:extLst>
          </p:cNvPr>
          <p:cNvPicPr>
            <a:picLocks noChangeAspect="1"/>
          </p:cNvPicPr>
          <p:nvPr/>
        </p:nvPicPr>
        <p:blipFill>
          <a:blip r:embed="rId2"/>
          <a:stretch>
            <a:fillRect/>
          </a:stretch>
        </p:blipFill>
        <p:spPr>
          <a:xfrm>
            <a:off x="0" y="196036"/>
            <a:ext cx="9144000" cy="6465928"/>
          </a:xfrm>
          <a:prstGeom prst="rect">
            <a:avLst/>
          </a:prstGeom>
        </p:spPr>
      </p:pic>
    </p:spTree>
    <p:extLst>
      <p:ext uri="{BB962C8B-B14F-4D97-AF65-F5344CB8AC3E}">
        <p14:creationId xmlns:p14="http://schemas.microsoft.com/office/powerpoint/2010/main" val="327806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BC9493-4B5A-7956-C6A1-FF3FF2CE14C5}"/>
              </a:ext>
            </a:extLst>
          </p:cNvPr>
          <p:cNvPicPr>
            <a:picLocks noChangeAspect="1"/>
          </p:cNvPicPr>
          <p:nvPr/>
        </p:nvPicPr>
        <p:blipFill>
          <a:blip r:embed="rId2"/>
          <a:stretch>
            <a:fillRect/>
          </a:stretch>
        </p:blipFill>
        <p:spPr>
          <a:xfrm>
            <a:off x="0" y="196036"/>
            <a:ext cx="9144000" cy="6465928"/>
          </a:xfrm>
          <a:prstGeom prst="rect">
            <a:avLst/>
          </a:prstGeom>
        </p:spPr>
      </p:pic>
    </p:spTree>
    <p:extLst>
      <p:ext uri="{BB962C8B-B14F-4D97-AF65-F5344CB8AC3E}">
        <p14:creationId xmlns:p14="http://schemas.microsoft.com/office/powerpoint/2010/main" val="75763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272C59-218C-31A2-348E-C58901EE7EB8}"/>
              </a:ext>
            </a:extLst>
          </p:cNvPr>
          <p:cNvSpPr>
            <a:spLocks noGrp="1"/>
          </p:cNvSpPr>
          <p:nvPr>
            <p:ph type="title"/>
          </p:nvPr>
        </p:nvSpPr>
        <p:spPr>
          <a:xfrm>
            <a:off x="179512" y="0"/>
            <a:ext cx="8856984" cy="1268760"/>
          </a:xfrm>
        </p:spPr>
        <p:txBody>
          <a:bodyPr>
            <a:noAutofit/>
          </a:bodyPr>
          <a:lstStyle/>
          <a:p>
            <a:pPr algn="ct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br>
              <a:rPr lang="el-GR" sz="2000" b="1" dirty="0">
                <a:solidFill>
                  <a:schemeClr val="accent2">
                    <a:lumMod val="75000"/>
                  </a:schemeClr>
                </a:solidFill>
                <a:latin typeface="Calibri" pitchFamily="34" charset="0"/>
                <a:cs typeface="Calibri" pitchFamily="34" charset="0"/>
              </a:rPr>
            </a:br>
            <a:r>
              <a:rPr lang="el-GR" sz="2000" b="1" dirty="0">
                <a:solidFill>
                  <a:schemeClr val="accent2">
                    <a:lumMod val="75000"/>
                  </a:schemeClr>
                </a:solidFill>
                <a:latin typeface="Calibri" pitchFamily="34" charset="0"/>
                <a:cs typeface="Calibri" pitchFamily="34" charset="0"/>
              </a:rPr>
              <a:t>ΔΙΑΔΙΚΑΣΙΑ ΥΠΟΒΟΛΗΣ ΗΛΕΚΤΡΟΝΙΚΩΝ ΠΟΛΕΟΔΟΜΙΚΩΝ ΑΙΤΗΣΕΩΝ</a:t>
            </a:r>
            <a:br>
              <a:rPr lang="el-GR" sz="2400" b="1" dirty="0">
                <a:solidFill>
                  <a:schemeClr val="accent2">
                    <a:lumMod val="75000"/>
                  </a:schemeClr>
                </a:solidFill>
                <a:effectLst/>
                <a:latin typeface="+mn-lt"/>
                <a:ea typeface="Times New Roman" panose="02020603050405020304" pitchFamily="18" charset="0"/>
                <a:cs typeface="Times New Roman" panose="02020603050405020304" pitchFamily="18" charset="0"/>
              </a:rPr>
            </a:br>
            <a:br>
              <a:rPr lang="el-GR" sz="2400" dirty="0">
                <a:effectLst/>
                <a:latin typeface="Arial" panose="020B0604020202020204" pitchFamily="34" charset="0"/>
                <a:ea typeface="Times New Roman" panose="02020603050405020304" pitchFamily="18" charset="0"/>
                <a:cs typeface="Times New Roman" panose="02020603050405020304" pitchFamily="18" charset="0"/>
              </a:rPr>
            </a:br>
            <a:br>
              <a:rPr lang="el-GR" sz="2800" b="1" dirty="0">
                <a:solidFill>
                  <a:schemeClr val="accent2">
                    <a:lumMod val="75000"/>
                  </a:schemeClr>
                </a:solidFill>
                <a:latin typeface="Calibri" pitchFamily="34" charset="0"/>
                <a:cs typeface="Calibri" pitchFamily="34" charset="0"/>
              </a:rPr>
            </a:br>
            <a:endParaRPr lang="el-GR" sz="2400" b="1" dirty="0">
              <a:solidFill>
                <a:schemeClr val="accent2">
                  <a:lumMod val="75000"/>
                </a:schemeClr>
              </a:solidFill>
              <a:latin typeface="Calibri" pitchFamily="34" charset="0"/>
              <a:cs typeface="Calibri" pitchFamily="34" charset="0"/>
            </a:endParaRPr>
          </a:p>
        </p:txBody>
      </p:sp>
      <p:sp>
        <p:nvSpPr>
          <p:cNvPr id="6" name="Content Placeholder 2">
            <a:extLst>
              <a:ext uri="{FF2B5EF4-FFF2-40B4-BE49-F238E27FC236}">
                <a16:creationId xmlns:a16="http://schemas.microsoft.com/office/drawing/2014/main" id="{A4285FEC-8E05-FB89-5AE4-1879A3D79572}"/>
              </a:ext>
            </a:extLst>
          </p:cNvPr>
          <p:cNvSpPr>
            <a:spLocks noGrp="1"/>
          </p:cNvSpPr>
          <p:nvPr>
            <p:ph sz="quarter" idx="1"/>
          </p:nvPr>
        </p:nvSpPr>
        <p:spPr>
          <a:xfrm>
            <a:off x="395536" y="1196752"/>
            <a:ext cx="8352928" cy="5112568"/>
          </a:xfrm>
        </p:spPr>
        <p:txBody>
          <a:bodyPr>
            <a:noAutofit/>
          </a:bodyPr>
          <a:lstStyle/>
          <a:p>
            <a:pPr algn="just">
              <a:spcBef>
                <a:spcPts val="500"/>
              </a:spcBef>
              <a:spcAft>
                <a:spcPts val="500"/>
              </a:spcAft>
              <a:buFont typeface="Wingdings" panose="05000000000000000000" pitchFamily="2" charset="2"/>
              <a:buChar char="Ø"/>
            </a:pPr>
            <a:endParaRPr lang="en-US" sz="1800" dirty="0">
              <a:ea typeface="Times New Roman" panose="02020603050405020304" pitchFamily="18" charset="0"/>
            </a:endParaRPr>
          </a:p>
          <a:p>
            <a:pPr algn="just">
              <a:spcBef>
                <a:spcPts val="500"/>
              </a:spcBef>
              <a:spcAft>
                <a:spcPts val="500"/>
              </a:spcAft>
              <a:buFont typeface="Wingdings" panose="05000000000000000000" pitchFamily="2" charset="2"/>
              <a:buChar char="Ø"/>
            </a:pPr>
            <a:r>
              <a:rPr lang="el-GR" sz="1800" dirty="0">
                <a:ea typeface="Times New Roman" panose="02020603050405020304" pitchFamily="18" charset="0"/>
              </a:rPr>
              <a:t>Πολεοδομικές Αιτήσεις υποβάλλονται μέσω του μηχανογραφημένου συστήματος ΙΠΠΟΔΑΜΟΣ (έντυπο αίτησης </a:t>
            </a:r>
            <a:r>
              <a:rPr lang="el-GR" sz="1800" dirty="0">
                <a:effectLst/>
                <a:ea typeface="Times New Roman" panose="02020603050405020304" pitchFamily="18" charset="0"/>
              </a:rPr>
              <a:t>«ΠΟΛΕΟΔΟΜΙΚΗ ΑΜΝΗΣΤΙΑ 2024-2025») </a:t>
            </a:r>
            <a:r>
              <a:rPr lang="el-GR" sz="1800" dirty="0">
                <a:ea typeface="Times New Roman" panose="02020603050405020304" pitchFamily="18" charset="0"/>
              </a:rPr>
              <a:t>στις πέντε αρμόδιες Πολεοδομικές Αρχές (από 1/7/2024 οι Επαρχιακοί Οργανισμοί Αυτοδιοίκησης Λευκωσίας, Λεμεσού, Λάρνακας, Πάφου και Αμμοχώστου), από εγγεγραμμένους στο ΕΤΕΚ μελετητές</a:t>
            </a:r>
          </a:p>
          <a:p>
            <a:pPr marL="0" indent="0" algn="just">
              <a:spcBef>
                <a:spcPts val="500"/>
              </a:spcBef>
              <a:spcAft>
                <a:spcPts val="500"/>
              </a:spcAft>
              <a:buNone/>
            </a:pPr>
            <a:endParaRPr lang="el-GR" sz="2000" b="1" u="sng" dirty="0">
              <a:ea typeface="Times New Roman" panose="02020603050405020304" pitchFamily="18" charset="0"/>
            </a:endParaRPr>
          </a:p>
          <a:p>
            <a:pPr marL="0" indent="0" algn="just">
              <a:spcBef>
                <a:spcPts val="500"/>
              </a:spcBef>
              <a:spcAft>
                <a:spcPts val="500"/>
              </a:spcAft>
              <a:buNone/>
            </a:pPr>
            <a:endParaRPr lang="el-GR" sz="500" b="1" u="sng" dirty="0">
              <a:effectLst/>
              <a:ea typeface="Times New Roman" panose="02020603050405020304" pitchFamily="18" charset="0"/>
            </a:endParaRPr>
          </a:p>
        </p:txBody>
      </p:sp>
      <p:pic>
        <p:nvPicPr>
          <p:cNvPr id="8" name="Picture 7">
            <a:extLst>
              <a:ext uri="{FF2B5EF4-FFF2-40B4-BE49-F238E27FC236}">
                <a16:creationId xmlns:a16="http://schemas.microsoft.com/office/drawing/2014/main" id="{53FC8984-D93F-7B77-DDA8-37C0356E6ED6}"/>
              </a:ext>
            </a:extLst>
          </p:cNvPr>
          <p:cNvPicPr>
            <a:picLocks noChangeAspect="1"/>
          </p:cNvPicPr>
          <p:nvPr/>
        </p:nvPicPr>
        <p:blipFill>
          <a:blip r:embed="rId2"/>
          <a:stretch>
            <a:fillRect/>
          </a:stretch>
        </p:blipFill>
        <p:spPr>
          <a:xfrm>
            <a:off x="1053820" y="3212976"/>
            <a:ext cx="7036360" cy="3312368"/>
          </a:xfrm>
          <a:prstGeom prst="rect">
            <a:avLst/>
          </a:prstGeom>
        </p:spPr>
      </p:pic>
    </p:spTree>
    <p:extLst>
      <p:ext uri="{BB962C8B-B14F-4D97-AF65-F5344CB8AC3E}">
        <p14:creationId xmlns:p14="http://schemas.microsoft.com/office/powerpoint/2010/main" val="187093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FFF0-6B20-2176-AEA0-B6660A89F1DC}"/>
              </a:ext>
            </a:extLst>
          </p:cNvPr>
          <p:cNvSpPr>
            <a:spLocks noGrp="1"/>
          </p:cNvSpPr>
          <p:nvPr>
            <p:ph type="title"/>
          </p:nvPr>
        </p:nvSpPr>
        <p:spPr/>
        <p:txBody>
          <a:bodyPr>
            <a:normAutofit/>
          </a:bodyPr>
          <a:lstStyle/>
          <a:p>
            <a:pPr algn="ctr"/>
            <a:r>
              <a:rPr lang="el-GR" sz="2400" b="1" dirty="0">
                <a:solidFill>
                  <a:schemeClr val="accent2">
                    <a:lumMod val="75000"/>
                  </a:schemeClr>
                </a:solidFill>
                <a:latin typeface="Calibri" pitchFamily="34" charset="0"/>
                <a:cs typeface="Calibri" pitchFamily="34" charset="0"/>
              </a:rPr>
              <a:t>ΔΙΑΔΙΚΑΣΙΑ ΥΠΟΒΟΛΗΣ και ΕΞΕΤΑΣΗΣ ΑΙΤΗΣΗΣ</a:t>
            </a:r>
            <a:endParaRPr lang="en-GB" sz="2400" b="1" dirty="0"/>
          </a:p>
        </p:txBody>
      </p:sp>
      <p:sp>
        <p:nvSpPr>
          <p:cNvPr id="4" name="Content Placeholder 3">
            <a:extLst>
              <a:ext uri="{FF2B5EF4-FFF2-40B4-BE49-F238E27FC236}">
                <a16:creationId xmlns:a16="http://schemas.microsoft.com/office/drawing/2014/main" id="{69049B67-3127-2599-10C9-EA800B282476}"/>
              </a:ext>
            </a:extLst>
          </p:cNvPr>
          <p:cNvSpPr>
            <a:spLocks noGrp="1"/>
          </p:cNvSpPr>
          <p:nvPr>
            <p:ph sz="quarter" idx="1"/>
          </p:nvPr>
        </p:nvSpPr>
        <p:spPr>
          <a:xfrm>
            <a:off x="0" y="1600200"/>
            <a:ext cx="9144000" cy="5257800"/>
          </a:xfrm>
        </p:spPr>
        <p:txBody>
          <a:bodyPr>
            <a:normAutofit fontScale="25000" lnSpcReduction="20000"/>
          </a:bodyPr>
          <a:lstStyle/>
          <a:p>
            <a:pPr algn="just">
              <a:lnSpc>
                <a:spcPct val="150000"/>
              </a:lnSpc>
            </a:pPr>
            <a:r>
              <a:rPr lang="el-GR" sz="6400" dirty="0">
                <a:effectLst/>
                <a:latin typeface="Arial" panose="020B0604020202020204" pitchFamily="34" charset="0"/>
                <a:ea typeface="Times New Roman" panose="02020603050405020304" pitchFamily="18" charset="0"/>
              </a:rPr>
              <a:t>Οι Πολεοδομικές Αρχές παραλαμβάνουν την πολεοδομική αίτηση </a:t>
            </a:r>
            <a:r>
              <a:rPr lang="el-GR" sz="6400" u="sng" dirty="0">
                <a:effectLst/>
                <a:latin typeface="Arial" panose="020B0604020202020204" pitchFamily="34" charset="0"/>
                <a:ea typeface="Times New Roman" panose="02020603050405020304" pitchFamily="18" charset="0"/>
              </a:rPr>
              <a:t>νοουμένου ότι αυτή είναι πλήρης και σε αυτή περιλαμβάνεται το σύνολο των απαιτούμενων εγγράφων, ως ΚΔΠ 62/2016 και ως τα απαιτούμενα του συστήματος ΙΠΠΟΔΑΜΟΣ</a:t>
            </a:r>
            <a:endParaRPr lang="el-GR" sz="6400" dirty="0">
              <a:effectLst/>
              <a:latin typeface="Arial" panose="020B0604020202020204" pitchFamily="34" charset="0"/>
              <a:ea typeface="Times New Roman" panose="02020603050405020304" pitchFamily="18" charset="0"/>
            </a:endParaRPr>
          </a:p>
          <a:p>
            <a:pPr algn="just">
              <a:lnSpc>
                <a:spcPct val="150000"/>
              </a:lnSpc>
            </a:pPr>
            <a:r>
              <a:rPr lang="el-GR" sz="6400" dirty="0">
                <a:effectLst/>
                <a:latin typeface="Arial" panose="020B0604020202020204" pitchFamily="34" charset="0"/>
                <a:ea typeface="Times New Roman" panose="02020603050405020304" pitchFamily="18" charset="0"/>
              </a:rPr>
              <a:t>Απαιτείται </a:t>
            </a:r>
            <a:r>
              <a:rPr lang="el-GR" sz="6400" u="sng" dirty="0">
                <a:effectLst/>
                <a:latin typeface="Arial" panose="020B0604020202020204" pitchFamily="34" charset="0"/>
                <a:ea typeface="Times New Roman" panose="02020603050405020304" pitchFamily="18" charset="0"/>
              </a:rPr>
              <a:t>αντίγραφο της αρχικής άδειας οικοδομής </a:t>
            </a:r>
            <a:r>
              <a:rPr lang="el-GR" sz="6400" dirty="0">
                <a:effectLst/>
                <a:latin typeface="Arial" panose="020B0604020202020204" pitchFamily="34" charset="0"/>
                <a:ea typeface="Times New Roman" panose="02020603050405020304" pitchFamily="18" charset="0"/>
              </a:rPr>
              <a:t>(άδεια, όροι, σχέδια), </a:t>
            </a:r>
            <a:r>
              <a:rPr lang="el-GR" sz="6400" dirty="0">
                <a:latin typeface="Arial" panose="020B0604020202020204" pitchFamily="34" charset="0"/>
                <a:ea typeface="Times New Roman" panose="02020603050405020304" pitchFamily="18" charset="0"/>
              </a:rPr>
              <a:t>και </a:t>
            </a:r>
            <a:r>
              <a:rPr lang="el-GR" sz="6400" u="sng" dirty="0">
                <a:latin typeface="Arial" panose="020B0604020202020204" pitchFamily="34" charset="0"/>
                <a:ea typeface="Times New Roman" panose="02020603050405020304" pitchFamily="18" charset="0"/>
              </a:rPr>
              <a:t>έ</a:t>
            </a:r>
            <a:r>
              <a:rPr lang="el-GR" sz="6400" u="sng" dirty="0">
                <a:effectLst/>
                <a:latin typeface="Arial" panose="020B0604020202020204" pitchFamily="34" charset="0"/>
                <a:ea typeface="Times New Roman" panose="02020603050405020304" pitchFamily="18" charset="0"/>
              </a:rPr>
              <a:t>γχρωμη σήμανση των προσθηκών/μετατροπών </a:t>
            </a:r>
          </a:p>
          <a:p>
            <a:pPr algn="just">
              <a:lnSpc>
                <a:spcPct val="150000"/>
              </a:lnSpc>
            </a:pPr>
            <a:r>
              <a:rPr lang="el-GR" sz="6400" dirty="0">
                <a:latin typeface="Arial" panose="020B0604020202020204" pitchFamily="34" charset="0"/>
                <a:cs typeface="Arial" panose="020B0604020202020204" pitchFamily="34" charset="0"/>
              </a:rPr>
              <a:t>Απαιτείται η υποβολή «Υπεύθυνης Δήλωσης Μελετητή για Ημερομηνία Υλοποίησης Αυθαίρετων Κατασκευών», για την ημερομηνία υλοποίησης των αυθαίρετων προσθηκών, ώστε να αναλαμβάνεται η ευθύνη από αρμόδιο μελετητή </a:t>
            </a:r>
            <a:r>
              <a:rPr lang="el-GR" sz="6400" u="sng" dirty="0">
                <a:latin typeface="Arial" panose="020B0604020202020204" pitchFamily="34" charset="0"/>
                <a:cs typeface="Arial" panose="020B0604020202020204" pitchFamily="34" charset="0"/>
              </a:rPr>
              <a:t>ότι οι αυθαίρετες προσθήκες έγιναν πριν την ημερομηνία της Απόφασης του Υπουργικού Συμβουλίου</a:t>
            </a:r>
          </a:p>
          <a:p>
            <a:pPr algn="just">
              <a:lnSpc>
                <a:spcPct val="150000"/>
              </a:lnSpc>
            </a:pPr>
            <a:r>
              <a:rPr lang="el-GR" sz="6400" dirty="0">
                <a:effectLst/>
                <a:latin typeface="Arial" panose="020B0604020202020204" pitchFamily="34" charset="0"/>
                <a:ea typeface="Times New Roman" panose="02020603050405020304" pitchFamily="18" charset="0"/>
              </a:rPr>
              <a:t>Αν ο </a:t>
            </a:r>
            <a:r>
              <a:rPr lang="el-GR" sz="6400" dirty="0" err="1">
                <a:effectLst/>
                <a:latin typeface="Arial" panose="020B0604020202020204" pitchFamily="34" charset="0"/>
                <a:ea typeface="Times New Roman" panose="02020603050405020304" pitchFamily="18" charset="0"/>
              </a:rPr>
              <a:t>αιτητής</a:t>
            </a:r>
            <a:r>
              <a:rPr lang="el-GR" sz="6400" dirty="0">
                <a:effectLst/>
                <a:latin typeface="Arial" panose="020B0604020202020204" pitchFamily="34" charset="0"/>
                <a:ea typeface="Times New Roman" panose="02020603050405020304" pitchFamily="18" charset="0"/>
              </a:rPr>
              <a:t> ή ο μελετητής επιθυμεί να αξιολογήσει το ύψος του απαιτούμενου αντισταθμίσματος, είναι δυνατόν να χρησιμοποιήσει το </a:t>
            </a:r>
            <a:r>
              <a:rPr lang="el-GR" sz="6400" b="1" dirty="0">
                <a:effectLst/>
                <a:latin typeface="Arial" panose="020B0604020202020204" pitchFamily="34" charset="0"/>
                <a:ea typeface="Times New Roman" panose="02020603050405020304" pitchFamily="18" charset="0"/>
              </a:rPr>
              <a:t>ΕΙΔΙΚΟ ΕΝΤΥΠΟ ΓΙΑ ΕΞΑΓΟΡΑ ΤΗΣ ΥΠΕΡΒΑΣΗΣ ΣΥΝΤΕΛΕΣΤΗ ΔΟΜΗΣΗΣ</a:t>
            </a:r>
            <a:r>
              <a:rPr lang="el-GR" sz="6400" dirty="0">
                <a:effectLst/>
                <a:latin typeface="Arial" panose="020B0604020202020204" pitchFamily="34" charset="0"/>
                <a:ea typeface="Times New Roman" panose="02020603050405020304" pitchFamily="18" charset="0"/>
              </a:rPr>
              <a:t>, σε περίπτωση αίτησης για υπέρβαση του συντελεστή δόμησης, και τους Πίνακες Γενικής Εκτίμησης του Τμήματος Κτηματολογίου και Χωρομετρίας, ή τον</a:t>
            </a:r>
            <a:r>
              <a:rPr lang="el-GR" sz="6400" b="1" dirty="0">
                <a:effectLst/>
                <a:latin typeface="Arial" panose="020B0604020202020204" pitchFamily="34" charset="0"/>
                <a:ea typeface="Times New Roman" panose="02020603050405020304" pitchFamily="18" charset="0"/>
              </a:rPr>
              <a:t> ΠΙΝΑΚΑ ΑΝΤΙΣΤΑΘΜΙΣΜΑΤΩΝ</a:t>
            </a:r>
            <a:r>
              <a:rPr lang="el-GR" sz="6400" dirty="0">
                <a:effectLst/>
                <a:latin typeface="Arial" panose="020B0604020202020204" pitchFamily="34" charset="0"/>
                <a:ea typeface="Times New Roman" panose="02020603050405020304" pitchFamily="18" charset="0"/>
              </a:rPr>
              <a:t>, σε περίπτωση απόκλισης από κανονιστική πρόνοια</a:t>
            </a:r>
          </a:p>
          <a:p>
            <a:endParaRPr lang="en-GB" dirty="0"/>
          </a:p>
        </p:txBody>
      </p:sp>
    </p:spTree>
    <p:extLst>
      <p:ext uri="{BB962C8B-B14F-4D97-AF65-F5344CB8AC3E}">
        <p14:creationId xmlns:p14="http://schemas.microsoft.com/office/powerpoint/2010/main" val="41272712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6541</TotalTime>
  <Words>4165</Words>
  <Application>Microsoft Office PowerPoint</Application>
  <PresentationFormat>On-screen Show (4:3)</PresentationFormat>
  <Paragraphs>267</Paragraphs>
  <Slides>46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Times New Roman</vt:lpstr>
      <vt:lpstr>Tw Cen MT</vt:lpstr>
      <vt:lpstr>Verdana</vt:lpstr>
      <vt:lpstr>Wingdings</vt:lpstr>
      <vt:lpstr>Wingdings 2</vt:lpstr>
      <vt:lpstr>Median</vt:lpstr>
      <vt:lpstr>  </vt:lpstr>
      <vt:lpstr>  ΓΕΝΙΚΑ ΓΙΑ ΤΟ ΘΕΜΑ ΑΥΘΑΙΡΕΤΩΝ ΚΑΤΑΣΚΕΥΩΝ </vt:lpstr>
      <vt:lpstr> ΣΧΕΔΙΟ ΠΟΛΕΟΔΟΜΙΚΗΣ ΑΜΝΗΣΤΙΑΣ ΓΙΑ ΤΗ ΝΟΜΙΜΟΠΟΙΗΣΗ ΑΥΘΑΙΡΕΤΩΝ ΚΑΤΑΣΚΕΥΩΝ ΣΕ ΕΓΚΡΙΜΕΝΕΣ ΑΝΑΠΤΥΞΕΙΣ Απόφαση Υπουργικού Συμβουλίου ημερ. 13/9/2024  </vt:lpstr>
      <vt:lpstr>ΣΚΟΠΟΣ ΤΟΥ ΣΧΕΔΙΟΥ ΠΟΛΕΟΔΟΜΙΚΗΣ ΑΜΝΗΣΤΙΑΣ</vt:lpstr>
      <vt:lpstr>ΔΙΑΔΙΚΑΣΙΑ ΠΑΡΟΧΗΣ ΔΙΕΥΚΡΙΝΙΣΕΩΝ</vt:lpstr>
      <vt:lpstr>PowerPoint Presentation</vt:lpstr>
      <vt:lpstr>PowerPoint Presentation</vt:lpstr>
      <vt:lpstr>    ΔΙΑΔΙΚΑΣΙΑ ΥΠΟΒΟΛΗΣ ΗΛΕΚΤΡΟΝΙΚΩΝ ΠΟΛΕΟΔΟΜΙΚΩΝ ΑΙΤΗΣΕΩΝ   </vt:lpstr>
      <vt:lpstr>ΔΙΑΔΙΚΑΣΙΑ ΥΠΟΒΟΛΗΣ και ΕΞΕΤΑΣΗΣ ΑΙΤΗΣΗΣ</vt:lpstr>
      <vt:lpstr>    ΥΠΕΥΘΥΝΗ ΔΗΛΩΣΗ ΜΕΛΕΤΗΤΗ   </vt:lpstr>
      <vt:lpstr>ΔΙΑΔΙΚΑΣΙΑ ΥΠΟΒΟΛΗΣ και ΕΞΕΤΑΣΗΣ ΑΙΤΗΣΗΣ</vt:lpstr>
      <vt:lpstr>ΠΕΡΙΠΤΩΣΕΙΣ ΕΦΑΡΜΟΓΗΣ ΣΧΕΔΙΟΥ </vt:lpstr>
      <vt:lpstr>   Α.1 ΟΙΚΙΣΤΙΚΗ ΑΝΑΠΤΥΞΗ   </vt:lpstr>
      <vt:lpstr>ΑΝΤΙΣΤΑΘΜΙΣΜΑ  ΓΙΑ ΥΠΕΡΒΑΣΗ ΣΥΝΤΕΛΕΣΤΗ ΔΟΜΗΣΗΣ ΣΕ ΟΙΚΙΣΤΙΚΗ ΑΝΑΠΤΥΞΗ</vt:lpstr>
      <vt:lpstr> Α.2, Α.3  και Α.4 ΒΙΟΜΗΧΑΝΙΚΗ, ΒΙΟΤΕΧΝΙΚΗ και  ΑΠΟΘΗΚΕΥΤΙΚΗ ΑΝΑΠΤΥΞΗ ΚΤΗΝΟΤΡΟΦΙΚΗ ΑΝΑΠΤΥΞΗ, ΓΕΩΡΓΙΚΗ ΑΠΟΘΗΚΗ </vt:lpstr>
      <vt:lpstr>ΑΝΤΙΣΤΑΘΜΙΣΜΑ  ΓΙΑ ΥΠΕΡΒΑΣΗ ΣΥΝΤΕΛΕΣΤΗ ΔΟΜΗΣΗΣ ΣΕ ΆΛΛΕΣ ΚΑΤΗΓΟΡΙΕΣ ΑΝΑΠΤΥΞΗΣ</vt:lpstr>
      <vt:lpstr>Α.5 - ΕΜΠΟΡΙΚΗ ΚΑΙ ΓΡΑΦΕΙΑΚΗ ΑΝΑΠΤΥΞΗ (ΙΣΟΓΕΙΑ ΚΑΤΑΣΤΗΜΑΤΑ)   -  ΜΕ ΜΕΤΑΤΡΟΠΗ ΜΕΣΟΠΑΤΩΜΑΤΟΣ ΣΕ ΚΥΡΙΑ ΧΡΗΣΗ </vt:lpstr>
      <vt:lpstr>Α.6 ΑΝΑΠΤΥΞΗ ΑΝΑΨΥΧΗΣ/ΨΥΧΑΓΩΓΙΑΣ  (ΚΑΦΕΤΕΡΙΑ, ΕΣΤΙΑΤΟΡΙΟ, κ.ά.)</vt:lpstr>
      <vt:lpstr> Β. ΑΛΛΑΓΗ ΧΡΗΣΗΣ ΤΜΗΜΑΤΟΣ ΟΙΚΙΣΤΙΚΗΣ ΜΟΝΑΔΑΣ  ΣΕ ΕΠΑΓΓΕΛΜΑΤΙΚΗ ΣΤΕΓΗ </vt:lpstr>
      <vt:lpstr>Γ.  ΠΕΡΙΠΤΩΣΕΙΣ ΚΑΝΟΝΙΣΤΙΚΩΝ ΑΠΟΚΛΙΣΕΩΝ</vt:lpstr>
      <vt:lpstr>   ΤΡΟΠΟΣ ΥΠΟΛΟΓΙΣΜΟΥ ΑΓΟΡΑΙΑΣ ΑΞΙΑΣ ΣΥΝΤΕΛΕΣΤΗ ΔΟΜΗΣΗΣ  </vt:lpstr>
      <vt:lpstr>    ΤΡΟΠΟΣ ΚΑΤΑΒΟΛΗΣ ΑΝΤΙΣΤΑΘΜΙΣΜΑΤΟΣ      </vt:lpstr>
      <vt:lpstr>ΠΑΡΑΔΕΙΓΜΑ ΥΠΕΡΒΑΣΗΣ ΣΥΝΤΕΛΕΣΤΗ ΔΟΜΗΣΗΣ</vt:lpstr>
      <vt:lpstr>ΠΑΡΑΔΕΙΓΜΑ ΥΠΕΡΒΑΣΗΣ ΣΥΝΤΕΛΕΣΤΗ ΔΟΜΗΣΗΣ  και ΚΑΝΟΝΙΣΤΙΚΗΣ ΑΠΟΚΛΙΣΗΣ</vt:lpstr>
      <vt:lpstr>ΠΑΡΑΔΕΙΓΜΑ επί ΧΩΡΟΤΑΞΙΚΟΥ ΣΧΕΔΙΟΥ</vt:lpstr>
      <vt:lpstr>PowerPoint Presentation</vt:lpstr>
      <vt:lpstr>PowerPoint Presentation</vt:lpstr>
      <vt:lpstr>ΒΑΣΙΚΕΣ ΠΡΟΫΠΟΘΕΣΕΙΣ ΣΧΕΔΙΟΥ ΠΟΛΕΟΔΟΜΙΚΗΣ ΑΜΝΗΣΤΙΑΣ </vt:lpstr>
      <vt:lpstr>ΕΚΚΡΕΜΟΥΣΕΣ ΠΟΛΕΟΔΟΜΙΚΕΣ ΑΙΤΗΣΕΙΣ </vt:lpstr>
      <vt:lpstr>    ΕΙΔΙΚΟΙ ΟΡΟΙ ΑΜΝΗΣΤΙΑΣ   </vt:lpstr>
      <vt:lpstr>ΓΕΝΙΚΕΣ ΔΙΕΥΚΡΙΝΙΣΕΙΣ και ΣΥΧΝΕΣ ΕΡΩΤΗΣΕΙΣ</vt:lpstr>
      <vt:lpstr>    ΓΕΝΙΚΕΣ ΔΙΕΥΚΡΙΝΙΣΕΙΣ και ΣΥΧΝΕΣ ΕΡΩΤΗΣΕΙΣ   </vt:lpstr>
      <vt:lpstr>    ΓΕΝΙΚΕΣ ΔΙΕΥΚΡΙΝΙΣΕΙΣ και ΣΥΧΝΕΣ ΕΡΩΤΗΣΕΙΣ   </vt:lpstr>
      <vt:lpstr>    ΓΕΝΙΚΕΣ ΔΙΕΥΚΡΙΝΙΣΕΙΣ και ΣΥΧΝΕΣ ΕΡΩΤΗΣΕΙΣ   </vt:lpstr>
      <vt:lpstr>    ΓΕΝΙΚΕΣ ΔΙΕΥΚΡΙΝΙΣΕΙΣ και ΣΥΧΝΕΣ ΕΡΩΤΗΣΕΙΣ   </vt:lpstr>
      <vt:lpstr>    ΓΕΝΙΚΕΣ ΔΙΕΥΚΡΙΝΙΣΕΙΣ και ΣΥΧΝΕΣ ΕΡΩΤΗΣΕΙΣ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TPH TEMP User39</dc:creator>
  <cp:lastModifiedBy>Markella Hadjida</cp:lastModifiedBy>
  <cp:revision>348</cp:revision>
  <cp:lastPrinted>2024-10-02T11:30:48Z</cp:lastPrinted>
  <dcterms:created xsi:type="dcterms:W3CDTF">2020-07-23T08:01:03Z</dcterms:created>
  <dcterms:modified xsi:type="dcterms:W3CDTF">2024-10-03T05:25:11Z</dcterms:modified>
</cp:coreProperties>
</file>